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3"/>
  </p:notesMasterIdLst>
  <p:sldIdLst>
    <p:sldId id="256" r:id="rId5"/>
    <p:sldId id="257" r:id="rId6"/>
    <p:sldId id="258" r:id="rId7"/>
    <p:sldId id="259" r:id="rId8"/>
    <p:sldId id="263" r:id="rId9"/>
    <p:sldId id="261" r:id="rId10"/>
    <p:sldId id="264" r:id="rId11"/>
    <p:sldId id="26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2"/>
    <p:restoredTop sz="94630"/>
  </p:normalViewPr>
  <p:slideViewPr>
    <p:cSldViewPr snapToGrid="0">
      <p:cViewPr varScale="1">
        <p:scale>
          <a:sx n="104" d="100"/>
          <a:sy n="104" d="100"/>
        </p:scale>
        <p:origin x="392" y="4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2F1C45-4C5D-C74E-B2F4-7FF82D6CD1B7}" type="datetimeFigureOut">
              <a:rPr lang="en-US" smtClean="0"/>
              <a:t>7/15/25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2BD878-0EC5-234C-8F94-887136D0F9B2}" type="slidenum">
              <a:rPr lang="en-US" smtClean="0"/>
              <a:t>‹#›</a:t>
            </a:fld>
            <a:endParaRPr lang="en-US"/>
          </a:p>
        </p:txBody>
      </p:sp>
    </p:spTree>
    <p:extLst>
      <p:ext uri="{BB962C8B-B14F-4D97-AF65-F5344CB8AC3E}">
        <p14:creationId xmlns:p14="http://schemas.microsoft.com/office/powerpoint/2010/main" val="18795756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2BD878-0EC5-234C-8F94-887136D0F9B2}" type="slidenum">
              <a:rPr lang="en-US" smtClean="0"/>
              <a:t>4</a:t>
            </a:fld>
            <a:endParaRPr lang="en-US"/>
          </a:p>
        </p:txBody>
      </p:sp>
    </p:spTree>
    <p:extLst>
      <p:ext uri="{BB962C8B-B14F-4D97-AF65-F5344CB8AC3E}">
        <p14:creationId xmlns:p14="http://schemas.microsoft.com/office/powerpoint/2010/main" val="2010485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2BD878-0EC5-234C-8F94-887136D0F9B2}" type="slidenum">
              <a:rPr lang="en-US" smtClean="0"/>
              <a:t>5</a:t>
            </a:fld>
            <a:endParaRPr lang="en-US"/>
          </a:p>
        </p:txBody>
      </p:sp>
    </p:spTree>
    <p:extLst>
      <p:ext uri="{BB962C8B-B14F-4D97-AF65-F5344CB8AC3E}">
        <p14:creationId xmlns:p14="http://schemas.microsoft.com/office/powerpoint/2010/main" val="1901446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D2D86-23D3-42A1-F317-4C5AA248D37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FF211410-1345-1859-9F38-2B5F190EED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62F11069-7F24-53C4-64F0-DF9B50FFA1B4}"/>
              </a:ext>
            </a:extLst>
          </p:cNvPr>
          <p:cNvSpPr>
            <a:spLocks noGrp="1"/>
          </p:cNvSpPr>
          <p:nvPr>
            <p:ph type="dt" sz="half" idx="10"/>
          </p:nvPr>
        </p:nvSpPr>
        <p:spPr/>
        <p:txBody>
          <a:bodyPr/>
          <a:lstStyle/>
          <a:p>
            <a:fld id="{9D0445CC-7A69-6444-BC4B-1190155F1750}" type="datetimeFigureOut">
              <a:rPr lang="en-US" smtClean="0"/>
              <a:t>7/15/25</a:t>
            </a:fld>
            <a:endParaRPr lang="en-US"/>
          </a:p>
        </p:txBody>
      </p:sp>
      <p:sp>
        <p:nvSpPr>
          <p:cNvPr id="5" name="Footer Placeholder 4">
            <a:extLst>
              <a:ext uri="{FF2B5EF4-FFF2-40B4-BE49-F238E27FC236}">
                <a16:creationId xmlns:a16="http://schemas.microsoft.com/office/drawing/2014/main" id="{39224BCD-F459-D5E4-608B-18B16BE5D8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690782-D5B0-8325-5379-74B219B360ED}"/>
              </a:ext>
            </a:extLst>
          </p:cNvPr>
          <p:cNvSpPr>
            <a:spLocks noGrp="1"/>
          </p:cNvSpPr>
          <p:nvPr>
            <p:ph type="sldNum" sz="quarter" idx="12"/>
          </p:nvPr>
        </p:nvSpPr>
        <p:spPr/>
        <p:txBody>
          <a:bodyPr/>
          <a:lstStyle/>
          <a:p>
            <a:fld id="{0D317AE1-6085-3642-BE5D-B8AB61EB02B2}" type="slidenum">
              <a:rPr lang="en-US" smtClean="0"/>
              <a:t>‹#›</a:t>
            </a:fld>
            <a:endParaRPr lang="en-US"/>
          </a:p>
        </p:txBody>
      </p:sp>
    </p:spTree>
    <p:extLst>
      <p:ext uri="{BB962C8B-B14F-4D97-AF65-F5344CB8AC3E}">
        <p14:creationId xmlns:p14="http://schemas.microsoft.com/office/powerpoint/2010/main" val="3980905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34362-619C-5781-693B-544F600766D2}"/>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5FC1F7D-30A2-E723-EAD5-D280D82F3EC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F66B065-5E16-69A5-E005-FF3D08559F06}"/>
              </a:ext>
            </a:extLst>
          </p:cNvPr>
          <p:cNvSpPr>
            <a:spLocks noGrp="1"/>
          </p:cNvSpPr>
          <p:nvPr>
            <p:ph type="dt" sz="half" idx="10"/>
          </p:nvPr>
        </p:nvSpPr>
        <p:spPr/>
        <p:txBody>
          <a:bodyPr/>
          <a:lstStyle/>
          <a:p>
            <a:fld id="{9D0445CC-7A69-6444-BC4B-1190155F1750}" type="datetimeFigureOut">
              <a:rPr lang="en-US" smtClean="0"/>
              <a:t>7/15/25</a:t>
            </a:fld>
            <a:endParaRPr lang="en-US"/>
          </a:p>
        </p:txBody>
      </p:sp>
      <p:sp>
        <p:nvSpPr>
          <p:cNvPr id="5" name="Footer Placeholder 4">
            <a:extLst>
              <a:ext uri="{FF2B5EF4-FFF2-40B4-BE49-F238E27FC236}">
                <a16:creationId xmlns:a16="http://schemas.microsoft.com/office/drawing/2014/main" id="{76DA4A8A-825F-3E91-8C62-8E5956881C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A546F5-6F82-D759-ABBB-38A128592322}"/>
              </a:ext>
            </a:extLst>
          </p:cNvPr>
          <p:cNvSpPr>
            <a:spLocks noGrp="1"/>
          </p:cNvSpPr>
          <p:nvPr>
            <p:ph type="sldNum" sz="quarter" idx="12"/>
          </p:nvPr>
        </p:nvSpPr>
        <p:spPr/>
        <p:txBody>
          <a:bodyPr/>
          <a:lstStyle/>
          <a:p>
            <a:fld id="{0D317AE1-6085-3642-BE5D-B8AB61EB02B2}" type="slidenum">
              <a:rPr lang="en-US" smtClean="0"/>
              <a:t>‹#›</a:t>
            </a:fld>
            <a:endParaRPr lang="en-US"/>
          </a:p>
        </p:txBody>
      </p:sp>
    </p:spTree>
    <p:extLst>
      <p:ext uri="{BB962C8B-B14F-4D97-AF65-F5344CB8AC3E}">
        <p14:creationId xmlns:p14="http://schemas.microsoft.com/office/powerpoint/2010/main" val="2219191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7202F6-249E-AED9-2392-DD1E83D6455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16C911A-ECCA-D36F-7B50-8C0FF431414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3392B90-E50C-BE3F-DC7E-8F9699804D71}"/>
              </a:ext>
            </a:extLst>
          </p:cNvPr>
          <p:cNvSpPr>
            <a:spLocks noGrp="1"/>
          </p:cNvSpPr>
          <p:nvPr>
            <p:ph type="dt" sz="half" idx="10"/>
          </p:nvPr>
        </p:nvSpPr>
        <p:spPr/>
        <p:txBody>
          <a:bodyPr/>
          <a:lstStyle/>
          <a:p>
            <a:fld id="{9D0445CC-7A69-6444-BC4B-1190155F1750}" type="datetimeFigureOut">
              <a:rPr lang="en-US" smtClean="0"/>
              <a:t>7/15/25</a:t>
            </a:fld>
            <a:endParaRPr lang="en-US"/>
          </a:p>
        </p:txBody>
      </p:sp>
      <p:sp>
        <p:nvSpPr>
          <p:cNvPr id="5" name="Footer Placeholder 4">
            <a:extLst>
              <a:ext uri="{FF2B5EF4-FFF2-40B4-BE49-F238E27FC236}">
                <a16:creationId xmlns:a16="http://schemas.microsoft.com/office/drawing/2014/main" id="{29FC77E6-A987-FFA8-EE3C-082427CD2B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982B47-4D35-61F0-1567-B16D1196F40E}"/>
              </a:ext>
            </a:extLst>
          </p:cNvPr>
          <p:cNvSpPr>
            <a:spLocks noGrp="1"/>
          </p:cNvSpPr>
          <p:nvPr>
            <p:ph type="sldNum" sz="quarter" idx="12"/>
          </p:nvPr>
        </p:nvSpPr>
        <p:spPr/>
        <p:txBody>
          <a:bodyPr/>
          <a:lstStyle/>
          <a:p>
            <a:fld id="{0D317AE1-6085-3642-BE5D-B8AB61EB02B2}" type="slidenum">
              <a:rPr lang="en-US" smtClean="0"/>
              <a:t>‹#›</a:t>
            </a:fld>
            <a:endParaRPr lang="en-US"/>
          </a:p>
        </p:txBody>
      </p:sp>
    </p:spTree>
    <p:extLst>
      <p:ext uri="{BB962C8B-B14F-4D97-AF65-F5344CB8AC3E}">
        <p14:creationId xmlns:p14="http://schemas.microsoft.com/office/powerpoint/2010/main" val="1896468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03433-0E2F-D9E9-E91E-9D205D0FFFC4}"/>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80C4A97-2E34-39D5-7CC1-306804E3758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D278378-6367-C83C-BB53-9360A77E09ED}"/>
              </a:ext>
            </a:extLst>
          </p:cNvPr>
          <p:cNvSpPr>
            <a:spLocks noGrp="1"/>
          </p:cNvSpPr>
          <p:nvPr>
            <p:ph type="dt" sz="half" idx="10"/>
          </p:nvPr>
        </p:nvSpPr>
        <p:spPr/>
        <p:txBody>
          <a:bodyPr/>
          <a:lstStyle/>
          <a:p>
            <a:fld id="{9D0445CC-7A69-6444-BC4B-1190155F1750}" type="datetimeFigureOut">
              <a:rPr lang="en-US" smtClean="0"/>
              <a:t>7/15/25</a:t>
            </a:fld>
            <a:endParaRPr lang="en-US"/>
          </a:p>
        </p:txBody>
      </p:sp>
      <p:sp>
        <p:nvSpPr>
          <p:cNvPr id="5" name="Footer Placeholder 4">
            <a:extLst>
              <a:ext uri="{FF2B5EF4-FFF2-40B4-BE49-F238E27FC236}">
                <a16:creationId xmlns:a16="http://schemas.microsoft.com/office/drawing/2014/main" id="{9CE7D2CA-5EB9-68FA-271A-FC8FB14A87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90E35F-FF1A-AC58-342A-078E21281569}"/>
              </a:ext>
            </a:extLst>
          </p:cNvPr>
          <p:cNvSpPr>
            <a:spLocks noGrp="1"/>
          </p:cNvSpPr>
          <p:nvPr>
            <p:ph type="sldNum" sz="quarter" idx="12"/>
          </p:nvPr>
        </p:nvSpPr>
        <p:spPr/>
        <p:txBody>
          <a:bodyPr/>
          <a:lstStyle/>
          <a:p>
            <a:fld id="{0D317AE1-6085-3642-BE5D-B8AB61EB02B2}" type="slidenum">
              <a:rPr lang="en-US" smtClean="0"/>
              <a:t>‹#›</a:t>
            </a:fld>
            <a:endParaRPr lang="en-US"/>
          </a:p>
        </p:txBody>
      </p:sp>
    </p:spTree>
    <p:extLst>
      <p:ext uri="{BB962C8B-B14F-4D97-AF65-F5344CB8AC3E}">
        <p14:creationId xmlns:p14="http://schemas.microsoft.com/office/powerpoint/2010/main" val="3982232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EFB04-9C9C-A80E-8038-092299CF61F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E5BEFCAB-95EF-AF5D-4BCB-95855E20DED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CE590E3-D8CA-FA7F-AFB6-6FAB51F9ADEB}"/>
              </a:ext>
            </a:extLst>
          </p:cNvPr>
          <p:cNvSpPr>
            <a:spLocks noGrp="1"/>
          </p:cNvSpPr>
          <p:nvPr>
            <p:ph type="dt" sz="half" idx="10"/>
          </p:nvPr>
        </p:nvSpPr>
        <p:spPr/>
        <p:txBody>
          <a:bodyPr/>
          <a:lstStyle/>
          <a:p>
            <a:fld id="{9D0445CC-7A69-6444-BC4B-1190155F1750}" type="datetimeFigureOut">
              <a:rPr lang="en-US" smtClean="0"/>
              <a:t>7/15/25</a:t>
            </a:fld>
            <a:endParaRPr lang="en-US"/>
          </a:p>
        </p:txBody>
      </p:sp>
      <p:sp>
        <p:nvSpPr>
          <p:cNvPr id="5" name="Footer Placeholder 4">
            <a:extLst>
              <a:ext uri="{FF2B5EF4-FFF2-40B4-BE49-F238E27FC236}">
                <a16:creationId xmlns:a16="http://schemas.microsoft.com/office/drawing/2014/main" id="{4581F812-4921-139D-A74E-EDE3A82787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66B92C-2664-541F-10CD-9226ADB6389D}"/>
              </a:ext>
            </a:extLst>
          </p:cNvPr>
          <p:cNvSpPr>
            <a:spLocks noGrp="1"/>
          </p:cNvSpPr>
          <p:nvPr>
            <p:ph type="sldNum" sz="quarter" idx="12"/>
          </p:nvPr>
        </p:nvSpPr>
        <p:spPr/>
        <p:txBody>
          <a:bodyPr/>
          <a:lstStyle/>
          <a:p>
            <a:fld id="{0D317AE1-6085-3642-BE5D-B8AB61EB02B2}" type="slidenum">
              <a:rPr lang="en-US" smtClean="0"/>
              <a:t>‹#›</a:t>
            </a:fld>
            <a:endParaRPr lang="en-US"/>
          </a:p>
        </p:txBody>
      </p:sp>
    </p:spTree>
    <p:extLst>
      <p:ext uri="{BB962C8B-B14F-4D97-AF65-F5344CB8AC3E}">
        <p14:creationId xmlns:p14="http://schemas.microsoft.com/office/powerpoint/2010/main" val="3831122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7BB54-DFE7-04EE-C10D-7F9B1DF7DFC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4C708D38-73AB-91C6-BAD9-7DDD8D18530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7879436B-24B8-22B6-F212-B743E29D74D2}"/>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483AAECD-B18F-F62D-8DBB-24E8B943F2AD}"/>
              </a:ext>
            </a:extLst>
          </p:cNvPr>
          <p:cNvSpPr>
            <a:spLocks noGrp="1"/>
          </p:cNvSpPr>
          <p:nvPr>
            <p:ph type="dt" sz="half" idx="10"/>
          </p:nvPr>
        </p:nvSpPr>
        <p:spPr/>
        <p:txBody>
          <a:bodyPr/>
          <a:lstStyle/>
          <a:p>
            <a:fld id="{9D0445CC-7A69-6444-BC4B-1190155F1750}" type="datetimeFigureOut">
              <a:rPr lang="en-US" smtClean="0"/>
              <a:t>7/15/25</a:t>
            </a:fld>
            <a:endParaRPr lang="en-US"/>
          </a:p>
        </p:txBody>
      </p:sp>
      <p:sp>
        <p:nvSpPr>
          <p:cNvPr id="6" name="Footer Placeholder 5">
            <a:extLst>
              <a:ext uri="{FF2B5EF4-FFF2-40B4-BE49-F238E27FC236}">
                <a16:creationId xmlns:a16="http://schemas.microsoft.com/office/drawing/2014/main" id="{F5D2706A-6FDC-B51F-459F-5D89C144F6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C66DD2-7BA6-4C5B-402B-C2B68C34A651}"/>
              </a:ext>
            </a:extLst>
          </p:cNvPr>
          <p:cNvSpPr>
            <a:spLocks noGrp="1"/>
          </p:cNvSpPr>
          <p:nvPr>
            <p:ph type="sldNum" sz="quarter" idx="12"/>
          </p:nvPr>
        </p:nvSpPr>
        <p:spPr/>
        <p:txBody>
          <a:bodyPr/>
          <a:lstStyle/>
          <a:p>
            <a:fld id="{0D317AE1-6085-3642-BE5D-B8AB61EB02B2}" type="slidenum">
              <a:rPr lang="en-US" smtClean="0"/>
              <a:t>‹#›</a:t>
            </a:fld>
            <a:endParaRPr lang="en-US"/>
          </a:p>
        </p:txBody>
      </p:sp>
    </p:spTree>
    <p:extLst>
      <p:ext uri="{BB962C8B-B14F-4D97-AF65-F5344CB8AC3E}">
        <p14:creationId xmlns:p14="http://schemas.microsoft.com/office/powerpoint/2010/main" val="3400507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6C77E-12CB-67D1-225A-204464516C02}"/>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92CB27C-D475-7F4A-2619-35C10B04B8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68E55D3-95D6-BB29-C33C-4D5AFF24D9F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EAE2ED0F-3DF2-2C50-EAF6-9ED8C516EA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B743EF4-D388-C0A9-F438-1787400D1ED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F50D345E-0713-4CC4-6BBF-51935DD18FE4}"/>
              </a:ext>
            </a:extLst>
          </p:cNvPr>
          <p:cNvSpPr>
            <a:spLocks noGrp="1"/>
          </p:cNvSpPr>
          <p:nvPr>
            <p:ph type="dt" sz="half" idx="10"/>
          </p:nvPr>
        </p:nvSpPr>
        <p:spPr/>
        <p:txBody>
          <a:bodyPr/>
          <a:lstStyle/>
          <a:p>
            <a:fld id="{9D0445CC-7A69-6444-BC4B-1190155F1750}" type="datetimeFigureOut">
              <a:rPr lang="en-US" smtClean="0"/>
              <a:t>7/15/25</a:t>
            </a:fld>
            <a:endParaRPr lang="en-US"/>
          </a:p>
        </p:txBody>
      </p:sp>
      <p:sp>
        <p:nvSpPr>
          <p:cNvPr id="8" name="Footer Placeholder 7">
            <a:extLst>
              <a:ext uri="{FF2B5EF4-FFF2-40B4-BE49-F238E27FC236}">
                <a16:creationId xmlns:a16="http://schemas.microsoft.com/office/drawing/2014/main" id="{B6BDA7B3-049D-8F6C-80D5-8C8835C4F2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E00950B-DB89-5DD5-0776-2ABEE92A1034}"/>
              </a:ext>
            </a:extLst>
          </p:cNvPr>
          <p:cNvSpPr>
            <a:spLocks noGrp="1"/>
          </p:cNvSpPr>
          <p:nvPr>
            <p:ph type="sldNum" sz="quarter" idx="12"/>
          </p:nvPr>
        </p:nvSpPr>
        <p:spPr/>
        <p:txBody>
          <a:bodyPr/>
          <a:lstStyle/>
          <a:p>
            <a:fld id="{0D317AE1-6085-3642-BE5D-B8AB61EB02B2}" type="slidenum">
              <a:rPr lang="en-US" smtClean="0"/>
              <a:t>‹#›</a:t>
            </a:fld>
            <a:endParaRPr lang="en-US"/>
          </a:p>
        </p:txBody>
      </p:sp>
    </p:spTree>
    <p:extLst>
      <p:ext uri="{BB962C8B-B14F-4D97-AF65-F5344CB8AC3E}">
        <p14:creationId xmlns:p14="http://schemas.microsoft.com/office/powerpoint/2010/main" val="3360301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03C61-8320-1F1B-577E-E6DE74FBA0BA}"/>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77EB364-65F9-0086-C829-D9B3D54A363C}"/>
              </a:ext>
            </a:extLst>
          </p:cNvPr>
          <p:cNvSpPr>
            <a:spLocks noGrp="1"/>
          </p:cNvSpPr>
          <p:nvPr>
            <p:ph type="dt" sz="half" idx="10"/>
          </p:nvPr>
        </p:nvSpPr>
        <p:spPr/>
        <p:txBody>
          <a:bodyPr/>
          <a:lstStyle/>
          <a:p>
            <a:fld id="{9D0445CC-7A69-6444-BC4B-1190155F1750}" type="datetimeFigureOut">
              <a:rPr lang="en-US" smtClean="0"/>
              <a:t>7/15/25</a:t>
            </a:fld>
            <a:endParaRPr lang="en-US"/>
          </a:p>
        </p:txBody>
      </p:sp>
      <p:sp>
        <p:nvSpPr>
          <p:cNvPr id="4" name="Footer Placeholder 3">
            <a:extLst>
              <a:ext uri="{FF2B5EF4-FFF2-40B4-BE49-F238E27FC236}">
                <a16:creationId xmlns:a16="http://schemas.microsoft.com/office/drawing/2014/main" id="{DFA81691-293D-27D7-E599-4B60841F13D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DBC88E1-E8C7-2B7D-486B-F6A1920F0D36}"/>
              </a:ext>
            </a:extLst>
          </p:cNvPr>
          <p:cNvSpPr>
            <a:spLocks noGrp="1"/>
          </p:cNvSpPr>
          <p:nvPr>
            <p:ph type="sldNum" sz="quarter" idx="12"/>
          </p:nvPr>
        </p:nvSpPr>
        <p:spPr/>
        <p:txBody>
          <a:bodyPr/>
          <a:lstStyle/>
          <a:p>
            <a:fld id="{0D317AE1-6085-3642-BE5D-B8AB61EB02B2}" type="slidenum">
              <a:rPr lang="en-US" smtClean="0"/>
              <a:t>‹#›</a:t>
            </a:fld>
            <a:endParaRPr lang="en-US"/>
          </a:p>
        </p:txBody>
      </p:sp>
    </p:spTree>
    <p:extLst>
      <p:ext uri="{BB962C8B-B14F-4D97-AF65-F5344CB8AC3E}">
        <p14:creationId xmlns:p14="http://schemas.microsoft.com/office/powerpoint/2010/main" val="2708280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5AC191-8581-83F2-7332-F7BB98AEA41E}"/>
              </a:ext>
            </a:extLst>
          </p:cNvPr>
          <p:cNvSpPr>
            <a:spLocks noGrp="1"/>
          </p:cNvSpPr>
          <p:nvPr>
            <p:ph type="dt" sz="half" idx="10"/>
          </p:nvPr>
        </p:nvSpPr>
        <p:spPr/>
        <p:txBody>
          <a:bodyPr/>
          <a:lstStyle/>
          <a:p>
            <a:fld id="{9D0445CC-7A69-6444-BC4B-1190155F1750}" type="datetimeFigureOut">
              <a:rPr lang="en-US" smtClean="0"/>
              <a:t>7/15/25</a:t>
            </a:fld>
            <a:endParaRPr lang="en-US"/>
          </a:p>
        </p:txBody>
      </p:sp>
      <p:sp>
        <p:nvSpPr>
          <p:cNvPr id="3" name="Footer Placeholder 2">
            <a:extLst>
              <a:ext uri="{FF2B5EF4-FFF2-40B4-BE49-F238E27FC236}">
                <a16:creationId xmlns:a16="http://schemas.microsoft.com/office/drawing/2014/main" id="{76A95710-EE8C-454E-E8C7-C10E5DB38A8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D164CB-9E3D-5522-424D-9CE5439D4F3B}"/>
              </a:ext>
            </a:extLst>
          </p:cNvPr>
          <p:cNvSpPr>
            <a:spLocks noGrp="1"/>
          </p:cNvSpPr>
          <p:nvPr>
            <p:ph type="sldNum" sz="quarter" idx="12"/>
          </p:nvPr>
        </p:nvSpPr>
        <p:spPr/>
        <p:txBody>
          <a:bodyPr/>
          <a:lstStyle/>
          <a:p>
            <a:fld id="{0D317AE1-6085-3642-BE5D-B8AB61EB02B2}" type="slidenum">
              <a:rPr lang="en-US" smtClean="0"/>
              <a:t>‹#›</a:t>
            </a:fld>
            <a:endParaRPr lang="en-US"/>
          </a:p>
        </p:txBody>
      </p:sp>
    </p:spTree>
    <p:extLst>
      <p:ext uri="{BB962C8B-B14F-4D97-AF65-F5344CB8AC3E}">
        <p14:creationId xmlns:p14="http://schemas.microsoft.com/office/powerpoint/2010/main" val="4058169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9F7E1-5A9A-2827-BF90-464F9996ABF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D6BA6A-22E5-524F-EED6-CB47973D15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495A676B-95FF-5EB2-1C23-5FB3F6C13C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970781B-DDAE-54CB-3FDE-3939E166F5BF}"/>
              </a:ext>
            </a:extLst>
          </p:cNvPr>
          <p:cNvSpPr>
            <a:spLocks noGrp="1"/>
          </p:cNvSpPr>
          <p:nvPr>
            <p:ph type="dt" sz="half" idx="10"/>
          </p:nvPr>
        </p:nvSpPr>
        <p:spPr/>
        <p:txBody>
          <a:bodyPr/>
          <a:lstStyle/>
          <a:p>
            <a:fld id="{9D0445CC-7A69-6444-BC4B-1190155F1750}" type="datetimeFigureOut">
              <a:rPr lang="en-US" smtClean="0"/>
              <a:t>7/15/25</a:t>
            </a:fld>
            <a:endParaRPr lang="en-US"/>
          </a:p>
        </p:txBody>
      </p:sp>
      <p:sp>
        <p:nvSpPr>
          <p:cNvPr id="6" name="Footer Placeholder 5">
            <a:extLst>
              <a:ext uri="{FF2B5EF4-FFF2-40B4-BE49-F238E27FC236}">
                <a16:creationId xmlns:a16="http://schemas.microsoft.com/office/drawing/2014/main" id="{EEE6A649-2875-29C8-6697-8F4535A0C0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851982-F51E-E6BD-8E81-8ABAFA45D8C0}"/>
              </a:ext>
            </a:extLst>
          </p:cNvPr>
          <p:cNvSpPr>
            <a:spLocks noGrp="1"/>
          </p:cNvSpPr>
          <p:nvPr>
            <p:ph type="sldNum" sz="quarter" idx="12"/>
          </p:nvPr>
        </p:nvSpPr>
        <p:spPr/>
        <p:txBody>
          <a:bodyPr/>
          <a:lstStyle/>
          <a:p>
            <a:fld id="{0D317AE1-6085-3642-BE5D-B8AB61EB02B2}" type="slidenum">
              <a:rPr lang="en-US" smtClean="0"/>
              <a:t>‹#›</a:t>
            </a:fld>
            <a:endParaRPr lang="en-US"/>
          </a:p>
        </p:txBody>
      </p:sp>
    </p:spTree>
    <p:extLst>
      <p:ext uri="{BB962C8B-B14F-4D97-AF65-F5344CB8AC3E}">
        <p14:creationId xmlns:p14="http://schemas.microsoft.com/office/powerpoint/2010/main" val="904873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41393-83C0-C34F-AB0C-C91BB7DFAB8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68EDF8B7-C575-0295-2735-10C1A5DA28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B87FB8B-2184-46BD-8785-921FCF0A9D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E8C1825-A6AE-9A5B-50A0-65A7F2688B41}"/>
              </a:ext>
            </a:extLst>
          </p:cNvPr>
          <p:cNvSpPr>
            <a:spLocks noGrp="1"/>
          </p:cNvSpPr>
          <p:nvPr>
            <p:ph type="dt" sz="half" idx="10"/>
          </p:nvPr>
        </p:nvSpPr>
        <p:spPr/>
        <p:txBody>
          <a:bodyPr/>
          <a:lstStyle/>
          <a:p>
            <a:fld id="{9D0445CC-7A69-6444-BC4B-1190155F1750}" type="datetimeFigureOut">
              <a:rPr lang="en-US" smtClean="0"/>
              <a:t>7/15/25</a:t>
            </a:fld>
            <a:endParaRPr lang="en-US"/>
          </a:p>
        </p:txBody>
      </p:sp>
      <p:sp>
        <p:nvSpPr>
          <p:cNvPr id="6" name="Footer Placeholder 5">
            <a:extLst>
              <a:ext uri="{FF2B5EF4-FFF2-40B4-BE49-F238E27FC236}">
                <a16:creationId xmlns:a16="http://schemas.microsoft.com/office/drawing/2014/main" id="{DD4DECAD-82CA-3CD6-44F5-A80DF515A7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FF02AC-080C-CC98-BD32-9434ACD08DC3}"/>
              </a:ext>
            </a:extLst>
          </p:cNvPr>
          <p:cNvSpPr>
            <a:spLocks noGrp="1"/>
          </p:cNvSpPr>
          <p:nvPr>
            <p:ph type="sldNum" sz="quarter" idx="12"/>
          </p:nvPr>
        </p:nvSpPr>
        <p:spPr/>
        <p:txBody>
          <a:bodyPr/>
          <a:lstStyle/>
          <a:p>
            <a:fld id="{0D317AE1-6085-3642-BE5D-B8AB61EB02B2}" type="slidenum">
              <a:rPr lang="en-US" smtClean="0"/>
              <a:t>‹#›</a:t>
            </a:fld>
            <a:endParaRPr lang="en-US"/>
          </a:p>
        </p:txBody>
      </p:sp>
    </p:spTree>
    <p:extLst>
      <p:ext uri="{BB962C8B-B14F-4D97-AF65-F5344CB8AC3E}">
        <p14:creationId xmlns:p14="http://schemas.microsoft.com/office/powerpoint/2010/main" val="1716005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5996C0-890E-708A-B8DC-7994DC8EC1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8E0186B-7675-2AAD-1980-EC25A23513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1E37C77-A708-9CE6-487C-09F61FC675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D0445CC-7A69-6444-BC4B-1190155F1750}" type="datetimeFigureOut">
              <a:rPr lang="en-US" smtClean="0"/>
              <a:t>7/15/25</a:t>
            </a:fld>
            <a:endParaRPr lang="en-US"/>
          </a:p>
        </p:txBody>
      </p:sp>
      <p:sp>
        <p:nvSpPr>
          <p:cNvPr id="5" name="Footer Placeholder 4">
            <a:extLst>
              <a:ext uri="{FF2B5EF4-FFF2-40B4-BE49-F238E27FC236}">
                <a16:creationId xmlns:a16="http://schemas.microsoft.com/office/drawing/2014/main" id="{B9639A4B-C690-B8CE-9D88-288E7F2196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DD3EED9-9AA6-692D-F3A4-05E6A575A4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D317AE1-6085-3642-BE5D-B8AB61EB02B2}" type="slidenum">
              <a:rPr lang="en-US" smtClean="0"/>
              <a:t>‹#›</a:t>
            </a:fld>
            <a:endParaRPr lang="en-US"/>
          </a:p>
        </p:txBody>
      </p:sp>
    </p:spTree>
    <p:extLst>
      <p:ext uri="{BB962C8B-B14F-4D97-AF65-F5344CB8AC3E}">
        <p14:creationId xmlns:p14="http://schemas.microsoft.com/office/powerpoint/2010/main" val="13331546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9A01AB9-4F03-581F-4792-CBC0680CD64B}"/>
              </a:ext>
            </a:extLst>
          </p:cNvPr>
          <p:cNvSpPr txBox="1"/>
          <p:nvPr/>
        </p:nvSpPr>
        <p:spPr>
          <a:xfrm>
            <a:off x="1152395" y="3438395"/>
            <a:ext cx="9607463" cy="1200329"/>
          </a:xfrm>
          <a:prstGeom prst="rect">
            <a:avLst/>
          </a:prstGeom>
          <a:noFill/>
        </p:spPr>
        <p:txBody>
          <a:bodyPr wrap="square" rtlCol="0">
            <a:spAutoFit/>
          </a:bodyPr>
          <a:lstStyle/>
          <a:p>
            <a:pPr algn="ctr"/>
            <a:r>
              <a:rPr lang="en-US" sz="3600" b="1" dirty="0"/>
              <a:t>Training in Culture, Faith and Development </a:t>
            </a:r>
          </a:p>
          <a:p>
            <a:pPr algn="ctr"/>
            <a:r>
              <a:rPr lang="en-US" sz="3600" b="1" dirty="0"/>
              <a:t>Platform Manning </a:t>
            </a:r>
          </a:p>
        </p:txBody>
      </p:sp>
      <p:sp>
        <p:nvSpPr>
          <p:cNvPr id="3" name="TextBox 2">
            <a:extLst>
              <a:ext uri="{FF2B5EF4-FFF2-40B4-BE49-F238E27FC236}">
                <a16:creationId xmlns:a16="http://schemas.microsoft.com/office/drawing/2014/main" id="{BD4AC7EA-4793-6426-B329-79DCA3FBC200}"/>
              </a:ext>
            </a:extLst>
          </p:cNvPr>
          <p:cNvSpPr txBox="1"/>
          <p:nvPr/>
        </p:nvSpPr>
        <p:spPr>
          <a:xfrm>
            <a:off x="839245" y="6012493"/>
            <a:ext cx="1959191" cy="461665"/>
          </a:xfrm>
          <a:prstGeom prst="rect">
            <a:avLst/>
          </a:prstGeom>
          <a:noFill/>
        </p:spPr>
        <p:txBody>
          <a:bodyPr wrap="none" rtlCol="0">
            <a:spAutoFit/>
          </a:bodyPr>
          <a:lstStyle/>
          <a:p>
            <a:r>
              <a:rPr lang="en-US" sz="2400" b="1" dirty="0">
                <a:solidFill>
                  <a:srgbClr val="FFC000"/>
                </a:solidFill>
              </a:rPr>
              <a:t>30 April 2024</a:t>
            </a:r>
          </a:p>
        </p:txBody>
      </p:sp>
    </p:spTree>
    <p:extLst>
      <p:ext uri="{BB962C8B-B14F-4D97-AF65-F5344CB8AC3E}">
        <p14:creationId xmlns:p14="http://schemas.microsoft.com/office/powerpoint/2010/main" val="3556977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C462B63-B10B-3053-D88A-17E4B531F0A1}"/>
              </a:ext>
            </a:extLst>
          </p:cNvPr>
          <p:cNvSpPr txBox="1"/>
          <p:nvPr/>
        </p:nvSpPr>
        <p:spPr>
          <a:xfrm>
            <a:off x="3555544" y="137786"/>
            <a:ext cx="4657365" cy="523220"/>
          </a:xfrm>
          <a:prstGeom prst="rect">
            <a:avLst/>
          </a:prstGeom>
          <a:noFill/>
        </p:spPr>
        <p:txBody>
          <a:bodyPr wrap="none" rtlCol="0">
            <a:spAutoFit/>
          </a:bodyPr>
          <a:lstStyle/>
          <a:p>
            <a:pPr algn="ctr"/>
            <a:r>
              <a:rPr lang="en-US" sz="2800" b="1" dirty="0">
                <a:solidFill>
                  <a:schemeClr val="tx2">
                    <a:lumMod val="90000"/>
                    <a:lumOff val="10000"/>
                  </a:schemeClr>
                </a:solidFill>
              </a:rPr>
              <a:t>Who is Global Intercessors </a:t>
            </a:r>
          </a:p>
        </p:txBody>
      </p:sp>
      <p:sp>
        <p:nvSpPr>
          <p:cNvPr id="5" name="TextBox 4">
            <a:extLst>
              <a:ext uri="{FF2B5EF4-FFF2-40B4-BE49-F238E27FC236}">
                <a16:creationId xmlns:a16="http://schemas.microsoft.com/office/drawing/2014/main" id="{1B0DB738-C5C8-FBB5-7095-297758FDC0D6}"/>
              </a:ext>
            </a:extLst>
          </p:cNvPr>
          <p:cNvSpPr txBox="1"/>
          <p:nvPr/>
        </p:nvSpPr>
        <p:spPr>
          <a:xfrm>
            <a:off x="237994" y="889348"/>
            <a:ext cx="11511420" cy="6008696"/>
          </a:xfrm>
          <a:prstGeom prst="rect">
            <a:avLst/>
          </a:prstGeom>
          <a:noFill/>
        </p:spPr>
        <p:txBody>
          <a:bodyPr wrap="square" rtlCol="0">
            <a:spAutoFit/>
          </a:bodyPr>
          <a:lstStyle/>
          <a:p>
            <a:pPr algn="just"/>
            <a:r>
              <a:rPr lang="en-ZA" sz="2100" b="1" u="sng" dirty="0">
                <a:solidFill>
                  <a:srgbClr val="000000"/>
                </a:solidFill>
                <a:effectLst/>
                <a:ea typeface="Calibri" panose="020F0502020204030204" pitchFamily="34" charset="0"/>
                <a:cs typeface="Calibri" panose="020F0502020204030204" pitchFamily="34" charset="0"/>
              </a:rPr>
              <a:t>Vision</a:t>
            </a:r>
            <a:r>
              <a:rPr lang="en-ZW" sz="2100" b="1" u="sng" dirty="0">
                <a:ea typeface="Calibri" panose="020F0502020204030204" pitchFamily="34" charset="0"/>
                <a:cs typeface="Arial" panose="020B0604020202020204" pitchFamily="34" charset="0"/>
              </a:rPr>
              <a:t>:</a:t>
            </a:r>
            <a:r>
              <a:rPr lang="en-ZW" sz="2100" b="1" dirty="0">
                <a:ea typeface="Calibri" panose="020F0502020204030204" pitchFamily="34" charset="0"/>
                <a:cs typeface="Arial" panose="020B0604020202020204" pitchFamily="34" charset="0"/>
              </a:rPr>
              <a:t> </a:t>
            </a:r>
            <a:r>
              <a:rPr lang="en-GB" sz="2100" dirty="0">
                <a:effectLst/>
                <a:ea typeface="Times New Roman" panose="02020603050405020304" pitchFamily="18" charset="0"/>
                <a:cs typeface="Arial" panose="020B0604020202020204" pitchFamily="34" charset="0"/>
              </a:rPr>
              <a:t>Our vision is to unite Christians from around the globe in prayer, fasting and intercession and to train and instruct believers to pray and intercede to bring transformation in all areas of life in furtherance of Christ’s Kingdom</a:t>
            </a:r>
            <a:endParaRPr lang="en-ZW" sz="2100" dirty="0">
              <a:ea typeface="Times New Roman" panose="02020603050405020304" pitchFamily="18" charset="0"/>
              <a:cs typeface="Arial" panose="020B0604020202020204" pitchFamily="34" charset="0"/>
            </a:endParaRPr>
          </a:p>
          <a:p>
            <a:pPr algn="just"/>
            <a:endParaRPr lang="en-ZA" sz="2100" b="1" u="sng" dirty="0">
              <a:solidFill>
                <a:srgbClr val="000000"/>
              </a:solidFill>
              <a:effectLst/>
              <a:ea typeface="Calibri" panose="020F0502020204030204" pitchFamily="34" charset="0"/>
              <a:cs typeface="Calibri" panose="020F0502020204030204" pitchFamily="34" charset="0"/>
            </a:endParaRPr>
          </a:p>
          <a:p>
            <a:pPr lvl="0" algn="just">
              <a:lnSpc>
                <a:spcPct val="115000"/>
              </a:lnSpc>
              <a:spcAft>
                <a:spcPts val="1800"/>
              </a:spcAft>
            </a:pPr>
            <a:r>
              <a:rPr lang="en-ZA" sz="2100" b="1" u="sng" dirty="0">
                <a:solidFill>
                  <a:srgbClr val="000000"/>
                </a:solidFill>
                <a:effectLst/>
                <a:ea typeface="Calibri" panose="020F0502020204030204" pitchFamily="34" charset="0"/>
                <a:cs typeface="Calibri" panose="020F0502020204030204" pitchFamily="34" charset="0"/>
              </a:rPr>
              <a:t>Mission/Who We Are?</a:t>
            </a:r>
            <a:r>
              <a:rPr lang="en-ZW" sz="2100" b="1" dirty="0">
                <a:ea typeface="Calibri" panose="020F0502020204030204" pitchFamily="34" charset="0"/>
                <a:cs typeface="Arial" panose="020B0604020202020204" pitchFamily="34" charset="0"/>
              </a:rPr>
              <a:t>: </a:t>
            </a:r>
            <a:r>
              <a:rPr lang="en-ZA" sz="2100" b="1" u="sng" dirty="0">
                <a:solidFill>
                  <a:srgbClr val="000000"/>
                </a:solidFill>
                <a:effectLst/>
                <a:ea typeface="Times New Roman" panose="02020603050405020304" pitchFamily="18" charset="0"/>
                <a:cs typeface="Times New Roman" panose="02020603050405020304" pitchFamily="18" charset="0"/>
              </a:rPr>
              <a:t>Why We Exist?</a:t>
            </a:r>
            <a:r>
              <a:rPr lang="en-US" sz="2100" dirty="0">
                <a:solidFill>
                  <a:srgbClr val="000000"/>
                </a:solidFill>
                <a:ea typeface="Times New Roman" panose="02020603050405020304" pitchFamily="18" charset="0"/>
                <a:cs typeface="Calibri" panose="020F0502020204030204" pitchFamily="34" charset="0"/>
              </a:rPr>
              <a:t> Global Intercessors is a registered non-denominational, non-profit network of intercessors with a mandate to intercede for the globe. It was founded by Mrs. M. </a:t>
            </a:r>
            <a:r>
              <a:rPr lang="en-US" sz="2100">
                <a:solidFill>
                  <a:srgbClr val="000000"/>
                </a:solidFill>
                <a:ea typeface="Times New Roman" panose="02020603050405020304" pitchFamily="18" charset="0"/>
                <a:cs typeface="Calibri" panose="020F0502020204030204" pitchFamily="34" charset="0"/>
              </a:rPr>
              <a:t>in May, 2017. </a:t>
            </a:r>
            <a:endParaRPr lang="en-ZW" sz="2100" dirty="0">
              <a:ea typeface="Times New Roman" panose="02020603050405020304" pitchFamily="18" charset="0"/>
              <a:cs typeface="Arial" panose="020B0604020202020204" pitchFamily="34" charset="0"/>
            </a:endParaRPr>
          </a:p>
          <a:p>
            <a:pPr lvl="0" algn="just" rtl="0"/>
            <a:endParaRPr lang="en-ZA" sz="2100" b="1" u="sng" dirty="0">
              <a:solidFill>
                <a:srgbClr val="000000"/>
              </a:solidFill>
              <a:effectLst/>
              <a:ea typeface="Times New Roman" panose="02020603050405020304" pitchFamily="18" charset="0"/>
              <a:cs typeface="Times New Roman" panose="02020603050405020304" pitchFamily="18" charset="0"/>
            </a:endParaRPr>
          </a:p>
          <a:p>
            <a:pPr marL="342900" lvl="0" indent="-342900" algn="just">
              <a:lnSpc>
                <a:spcPct val="115000"/>
              </a:lnSpc>
              <a:buFont typeface="Symbol" pitchFamily="2" charset="2"/>
              <a:buChar char=""/>
            </a:pPr>
            <a:r>
              <a:rPr lang="en-GB" sz="2100" dirty="0">
                <a:solidFill>
                  <a:srgbClr val="000000"/>
                </a:solidFill>
                <a:effectLst/>
                <a:ea typeface="Calibri" panose="020F0502020204030204" pitchFamily="34" charset="0"/>
                <a:cs typeface="Calibri" panose="020F0502020204030204" pitchFamily="34" charset="0"/>
              </a:rPr>
              <a:t>Our Starting </a:t>
            </a:r>
            <a:r>
              <a:rPr lang="en-ZA" sz="2100" dirty="0">
                <a:solidFill>
                  <a:srgbClr val="000000"/>
                </a:solidFill>
                <a:effectLst/>
                <a:ea typeface="Times New Roman" panose="02020603050405020304" pitchFamily="18" charset="0"/>
                <a:cs typeface="Times New Roman" panose="02020603050405020304" pitchFamily="18" charset="0"/>
              </a:rPr>
              <a:t>Place—everything we do flows from our belief in the power of prayer</a:t>
            </a:r>
            <a:endParaRPr lang="en-ZW" sz="2100" dirty="0">
              <a:ea typeface="Calibri" panose="020F0502020204030204" pitchFamily="34" charset="0"/>
              <a:cs typeface="Arial" panose="020B0604020202020204" pitchFamily="34" charset="0"/>
            </a:endParaRPr>
          </a:p>
          <a:p>
            <a:pPr marL="342900" lvl="0" indent="-342900" algn="just">
              <a:lnSpc>
                <a:spcPct val="115000"/>
              </a:lnSpc>
              <a:buFont typeface="Symbol" pitchFamily="2" charset="2"/>
              <a:buChar char=""/>
            </a:pPr>
            <a:r>
              <a:rPr lang="en-ZA" sz="2100" dirty="0">
                <a:solidFill>
                  <a:srgbClr val="000000"/>
                </a:solidFill>
                <a:ea typeface="Times New Roman" panose="02020603050405020304" pitchFamily="18" charset="0"/>
                <a:cs typeface="Times New Roman" panose="02020603050405020304" pitchFamily="18" charset="0"/>
              </a:rPr>
              <a:t>T</a:t>
            </a:r>
            <a:r>
              <a:rPr lang="en-ZA" sz="2100" dirty="0">
                <a:solidFill>
                  <a:srgbClr val="000000"/>
                </a:solidFill>
                <a:effectLst/>
                <a:ea typeface="Times New Roman" panose="02020603050405020304" pitchFamily="18" charset="0"/>
                <a:cs typeface="Times New Roman" panose="02020603050405020304" pitchFamily="18" charset="0"/>
              </a:rPr>
              <a:t>he world is broken. Only Christians can bring sustainable transformation of lives, to a broken world  </a:t>
            </a:r>
            <a:endParaRPr lang="en-ZW" sz="2100" dirty="0">
              <a:ea typeface="Times New Roman" panose="02020603050405020304" pitchFamily="18" charset="0"/>
              <a:cs typeface="Times New Roman" panose="02020603050405020304" pitchFamily="18" charset="0"/>
            </a:endParaRPr>
          </a:p>
          <a:p>
            <a:pPr marL="342900" lvl="0" indent="-342900" algn="just">
              <a:lnSpc>
                <a:spcPct val="115000"/>
              </a:lnSpc>
              <a:buFont typeface="Symbol" pitchFamily="2" charset="2"/>
              <a:buChar char=""/>
            </a:pPr>
            <a:r>
              <a:rPr lang="en-ZA" sz="2100" dirty="0">
                <a:solidFill>
                  <a:srgbClr val="000000"/>
                </a:solidFill>
                <a:effectLst/>
                <a:ea typeface="Times New Roman" panose="02020603050405020304" pitchFamily="18" charset="0"/>
                <a:cs typeface="Times New Roman" panose="02020603050405020304" pitchFamily="18" charset="0"/>
              </a:rPr>
              <a:t>Prayer is key </a:t>
            </a:r>
            <a:r>
              <a:rPr lang="en-ZA" sz="2100" dirty="0">
                <a:solidFill>
                  <a:srgbClr val="000000"/>
                </a:solidFill>
                <a:ea typeface="Times New Roman" panose="02020603050405020304" pitchFamily="18" charset="0"/>
                <a:cs typeface="Times New Roman" panose="02020603050405020304" pitchFamily="18" charset="0"/>
              </a:rPr>
              <a:t>to</a:t>
            </a:r>
            <a:r>
              <a:rPr lang="en-ZA" sz="2100" dirty="0">
                <a:solidFill>
                  <a:srgbClr val="000000"/>
                </a:solidFill>
                <a:effectLst/>
                <a:ea typeface="Times New Roman" panose="02020603050405020304" pitchFamily="18" charset="0"/>
                <a:cs typeface="Times New Roman" panose="02020603050405020304" pitchFamily="18" charset="0"/>
              </a:rPr>
              <a:t> any transformation here on earth and preparing people for the coming of the Lord</a:t>
            </a:r>
            <a:r>
              <a:rPr lang="en-ZA" sz="2100" dirty="0">
                <a:solidFill>
                  <a:srgbClr val="000000"/>
                </a:solidFill>
                <a:ea typeface="Times New Roman" panose="02020603050405020304" pitchFamily="18" charset="0"/>
                <a:cs typeface="Times New Roman" panose="02020603050405020304" pitchFamily="18" charset="0"/>
              </a:rPr>
              <a:t> </a:t>
            </a:r>
            <a:endParaRPr lang="en-ZW" sz="2100" dirty="0">
              <a:ea typeface="Times New Roman" panose="02020603050405020304" pitchFamily="18" charset="0"/>
              <a:cs typeface="Times New Roman" panose="02020603050405020304" pitchFamily="18" charset="0"/>
            </a:endParaRPr>
          </a:p>
          <a:p>
            <a:pPr marL="342900" lvl="0" indent="-342900" algn="just">
              <a:lnSpc>
                <a:spcPct val="115000"/>
              </a:lnSpc>
              <a:buFont typeface="Symbol" pitchFamily="2" charset="2"/>
              <a:buChar char=""/>
            </a:pPr>
            <a:r>
              <a:rPr lang="en-ZA" sz="2100" dirty="0">
                <a:solidFill>
                  <a:srgbClr val="000000"/>
                </a:solidFill>
                <a:effectLst/>
                <a:ea typeface="Times New Roman" panose="02020603050405020304" pitchFamily="18" charset="0"/>
                <a:cs typeface="Times New Roman" panose="02020603050405020304" pitchFamily="18" charset="0"/>
              </a:rPr>
              <a:t>God</a:t>
            </a:r>
            <a:r>
              <a:rPr lang="en-ZA" sz="2100" dirty="0">
                <a:solidFill>
                  <a:srgbClr val="000000"/>
                </a:solidFill>
                <a:ea typeface="Times New Roman" panose="02020603050405020304" pitchFamily="18" charset="0"/>
                <a:cs typeface="Times New Roman" panose="02020603050405020304" pitchFamily="18" charset="0"/>
              </a:rPr>
              <a:t>’s </a:t>
            </a:r>
            <a:r>
              <a:rPr lang="en-ZA" sz="2100" dirty="0">
                <a:solidFill>
                  <a:srgbClr val="000000"/>
                </a:solidFill>
                <a:effectLst/>
                <a:ea typeface="Times New Roman" panose="02020603050405020304" pitchFamily="18" charset="0"/>
                <a:cs typeface="Times New Roman" panose="02020603050405020304" pitchFamily="18" charset="0"/>
              </a:rPr>
              <a:t> principles that we learn through His Word, not only work within the walls of the church, but they benefit every area of society.</a:t>
            </a:r>
            <a:endParaRPr lang="en-ZW" sz="2100" dirty="0">
              <a:ea typeface="Times New Roman" panose="02020603050405020304" pitchFamily="18" charset="0"/>
              <a:cs typeface="Times New Roman" panose="02020603050405020304" pitchFamily="18" charset="0"/>
            </a:endParaRPr>
          </a:p>
          <a:p>
            <a:pPr marL="342900" lvl="0" indent="-342900" algn="just">
              <a:lnSpc>
                <a:spcPct val="115000"/>
              </a:lnSpc>
              <a:buFont typeface="Symbol" pitchFamily="2" charset="2"/>
              <a:buChar char=""/>
            </a:pPr>
            <a:r>
              <a:rPr lang="en-ZA" sz="2100" dirty="0">
                <a:solidFill>
                  <a:srgbClr val="000000"/>
                </a:solidFill>
                <a:effectLst/>
                <a:ea typeface="Times New Roman" panose="02020603050405020304" pitchFamily="18" charset="0"/>
                <a:cs typeface="Times New Roman" panose="02020603050405020304" pitchFamily="18" charset="0"/>
              </a:rPr>
              <a:t>We believe that, combining prayer and activities such as community engagement </a:t>
            </a:r>
            <a:r>
              <a:rPr lang="en-ZA" sz="2100" dirty="0">
                <a:solidFill>
                  <a:srgbClr val="000000"/>
                </a:solidFill>
                <a:ea typeface="Times New Roman" panose="02020603050405020304" pitchFamily="18" charset="0"/>
                <a:cs typeface="Times New Roman" panose="02020603050405020304" pitchFamily="18" charset="0"/>
              </a:rPr>
              <a:t>can</a:t>
            </a:r>
            <a:r>
              <a:rPr lang="en-ZA" sz="2100" dirty="0">
                <a:solidFill>
                  <a:srgbClr val="000000"/>
                </a:solidFill>
                <a:effectLst/>
                <a:ea typeface="Times New Roman" panose="02020603050405020304" pitchFamily="18" charset="0"/>
                <a:cs typeface="Times New Roman" panose="02020603050405020304" pitchFamily="18" charset="0"/>
              </a:rPr>
              <a:t> transform society. </a:t>
            </a:r>
            <a:endParaRPr lang="en-ZW" sz="2100"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9486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C462B63-B10B-3053-D88A-17E4B531F0A1}"/>
              </a:ext>
            </a:extLst>
          </p:cNvPr>
          <p:cNvSpPr txBox="1"/>
          <p:nvPr/>
        </p:nvSpPr>
        <p:spPr>
          <a:xfrm>
            <a:off x="2404850" y="137786"/>
            <a:ext cx="6958764" cy="523220"/>
          </a:xfrm>
          <a:prstGeom prst="rect">
            <a:avLst/>
          </a:prstGeom>
          <a:noFill/>
        </p:spPr>
        <p:txBody>
          <a:bodyPr wrap="none" rtlCol="0">
            <a:spAutoFit/>
          </a:bodyPr>
          <a:lstStyle/>
          <a:p>
            <a:pPr algn="ctr"/>
            <a:r>
              <a:rPr lang="en-US" sz="2800" b="1" dirty="0">
                <a:solidFill>
                  <a:schemeClr val="tx2">
                    <a:lumMod val="90000"/>
                    <a:lumOff val="10000"/>
                  </a:schemeClr>
                </a:solidFill>
              </a:rPr>
              <a:t>Foundational Scripture and Why We Pray  </a:t>
            </a:r>
          </a:p>
        </p:txBody>
      </p:sp>
      <p:sp>
        <p:nvSpPr>
          <p:cNvPr id="5" name="TextBox 4">
            <a:extLst>
              <a:ext uri="{FF2B5EF4-FFF2-40B4-BE49-F238E27FC236}">
                <a16:creationId xmlns:a16="http://schemas.microsoft.com/office/drawing/2014/main" id="{1B0DB738-C5C8-FBB5-7095-297758FDC0D6}"/>
              </a:ext>
            </a:extLst>
          </p:cNvPr>
          <p:cNvSpPr txBox="1"/>
          <p:nvPr/>
        </p:nvSpPr>
        <p:spPr>
          <a:xfrm>
            <a:off x="237994" y="889348"/>
            <a:ext cx="11511420" cy="7013010"/>
          </a:xfrm>
          <a:prstGeom prst="rect">
            <a:avLst/>
          </a:prstGeom>
          <a:noFill/>
        </p:spPr>
        <p:txBody>
          <a:bodyPr wrap="square" rtlCol="0">
            <a:spAutoFit/>
          </a:bodyPr>
          <a:lstStyle/>
          <a:p>
            <a:pPr algn="just"/>
            <a:r>
              <a:rPr lang="en-US" sz="2000" b="1" u="none" strike="noStrike" dirty="0">
                <a:effectLst/>
                <a:latin typeface="Calibri" panose="020F0502020204030204" pitchFamily="34" charset="0"/>
                <a:ea typeface="Times New Roman" panose="02020603050405020304" pitchFamily="18" charset="0"/>
                <a:cs typeface="Calibri" panose="020F0502020204030204" pitchFamily="34" charset="0"/>
              </a:rPr>
              <a:t> </a:t>
            </a:r>
            <a:endParaRPr lang="en-ZW" sz="2000" dirty="0">
              <a:effectLst/>
              <a:latin typeface="Calibri" panose="020F0502020204030204" pitchFamily="34" charset="0"/>
              <a:ea typeface="Times New Roman" panose="02020603050405020304" pitchFamily="18" charset="0"/>
              <a:cs typeface="Arial" panose="020B0604020202020204" pitchFamily="34" charset="0"/>
            </a:endParaRPr>
          </a:p>
          <a:p>
            <a:pPr algn="just"/>
            <a:r>
              <a:rPr lang="en-US" sz="2800" i="1" dirty="0">
                <a:solidFill>
                  <a:srgbClr val="000000"/>
                </a:solidFill>
                <a:effectLst/>
                <a:highlight>
                  <a:srgbClr val="FDFEFF"/>
                </a:highlight>
                <a:latin typeface="Calibri" panose="020F0502020204030204" pitchFamily="34" charset="0"/>
                <a:ea typeface="Times New Roman" panose="02020603050405020304" pitchFamily="18" charset="0"/>
                <a:cs typeface="Calibri" panose="020F0502020204030204" pitchFamily="34" charset="0"/>
              </a:rPr>
              <a:t>“Your </a:t>
            </a:r>
            <a:r>
              <a:rPr lang="en-US" sz="2800" b="1" i="1" dirty="0">
                <a:solidFill>
                  <a:srgbClr val="C00000"/>
                </a:solidFill>
                <a:effectLst/>
                <a:highlight>
                  <a:srgbClr val="FDFEFF"/>
                </a:highlight>
                <a:latin typeface="Calibri" panose="020F0502020204030204" pitchFamily="34" charset="0"/>
                <a:ea typeface="Times New Roman" panose="02020603050405020304" pitchFamily="18" charset="0"/>
                <a:cs typeface="Calibri" panose="020F0502020204030204" pitchFamily="34" charset="0"/>
              </a:rPr>
              <a:t>kingdom come</a:t>
            </a:r>
            <a:r>
              <a:rPr lang="en-US" sz="2800" i="1" dirty="0">
                <a:solidFill>
                  <a:srgbClr val="000000"/>
                </a:solidFill>
                <a:effectLst/>
                <a:highlight>
                  <a:srgbClr val="FDFEFF"/>
                </a:highlight>
                <a:latin typeface="Calibri" panose="020F0502020204030204" pitchFamily="34" charset="0"/>
                <a:ea typeface="Times New Roman" panose="02020603050405020304" pitchFamily="18" charset="0"/>
                <a:cs typeface="Calibri" panose="020F0502020204030204" pitchFamily="34" charset="0"/>
              </a:rPr>
              <a:t>. Your will be done on earth as </a:t>
            </a:r>
            <a:r>
              <a:rPr lang="en-US" sz="2800" b="1" i="1" dirty="0">
                <a:solidFill>
                  <a:srgbClr val="C00000"/>
                </a:solidFill>
                <a:effectLst/>
                <a:highlight>
                  <a:srgbClr val="FDFEFF"/>
                </a:highlight>
                <a:latin typeface="Calibri" panose="020F0502020204030204" pitchFamily="34" charset="0"/>
                <a:ea typeface="Times New Roman" panose="02020603050405020304" pitchFamily="18" charset="0"/>
                <a:cs typeface="Calibri" panose="020F0502020204030204" pitchFamily="34" charset="0"/>
              </a:rPr>
              <a:t>it is in heaven</a:t>
            </a:r>
            <a:r>
              <a:rPr lang="en-US" sz="2800" b="1" i="1" dirty="0">
                <a:solidFill>
                  <a:srgbClr val="000000"/>
                </a:solidFill>
                <a:effectLst/>
                <a:highlight>
                  <a:srgbClr val="FDFEFF"/>
                </a:highlight>
                <a:latin typeface="Calibri" panose="020F0502020204030204" pitchFamily="34" charset="0"/>
                <a:ea typeface="Times New Roman" panose="02020603050405020304" pitchFamily="18" charset="0"/>
                <a:cs typeface="Calibri" panose="020F0502020204030204" pitchFamily="34" charset="0"/>
              </a:rPr>
              <a:t>.” Matthew 6:10</a:t>
            </a:r>
            <a:endParaRPr lang="en-ZW" sz="2800" dirty="0">
              <a:effectLst/>
              <a:latin typeface="Calibri" panose="020F0502020204030204" pitchFamily="34" charset="0"/>
              <a:ea typeface="Times New Roman" panose="02020603050405020304" pitchFamily="18" charset="0"/>
              <a:cs typeface="Arial" panose="020B0604020202020204" pitchFamily="34" charset="0"/>
            </a:endParaRPr>
          </a:p>
          <a:p>
            <a:pPr algn="just"/>
            <a:r>
              <a:rPr lang="en-US" sz="2800" b="1" i="1" dirty="0">
                <a:solidFill>
                  <a:srgbClr val="000000"/>
                </a:solidFill>
                <a:effectLst/>
                <a:highlight>
                  <a:srgbClr val="FDFEFF"/>
                </a:highlight>
                <a:latin typeface="Calibri" panose="020F0502020204030204" pitchFamily="34" charset="0"/>
                <a:ea typeface="Times New Roman" panose="02020603050405020304" pitchFamily="18" charset="0"/>
                <a:cs typeface="Calibri" panose="020F0502020204030204" pitchFamily="34" charset="0"/>
              </a:rPr>
              <a:t> </a:t>
            </a:r>
            <a:endParaRPr lang="en-ZW" sz="2800"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a:lnSpc>
                <a:spcPct val="115000"/>
              </a:lnSpc>
              <a:buFont typeface="Symbol" pitchFamily="2" charset="2"/>
              <a:buChar char=""/>
            </a:pPr>
            <a:r>
              <a:rPr lang="en-US" sz="2800" dirty="0">
                <a:solidFill>
                  <a:srgbClr val="000000"/>
                </a:solidFill>
                <a:effectLst/>
                <a:highlight>
                  <a:srgbClr val="FDFEFF"/>
                </a:highlight>
                <a:latin typeface="Calibri" panose="020F0502020204030204" pitchFamily="34" charset="0"/>
                <a:ea typeface="Times New Roman" panose="02020603050405020304" pitchFamily="18" charset="0"/>
                <a:cs typeface="Calibri" panose="020F0502020204030204" pitchFamily="34" charset="0"/>
              </a:rPr>
              <a:t>Everything came out of Him and without him nothing was made that has been made </a:t>
            </a:r>
            <a:r>
              <a:rPr lang="en-US" sz="2800" b="1" i="1" dirty="0">
                <a:solidFill>
                  <a:srgbClr val="C00000"/>
                </a:solidFill>
                <a:effectLst/>
                <a:highlight>
                  <a:srgbClr val="FDFEFF"/>
                </a:highlight>
                <a:latin typeface="Calibri" panose="020F0502020204030204" pitchFamily="34" charset="0"/>
                <a:ea typeface="Times New Roman" panose="02020603050405020304" pitchFamily="18" charset="0"/>
                <a:cs typeface="Calibri" panose="020F0502020204030204" pitchFamily="34" charset="0"/>
              </a:rPr>
              <a:t>(John 1:1-3)</a:t>
            </a:r>
            <a:endParaRPr lang="en-ZW" sz="2800" i="1"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Symbol" pitchFamily="2" charset="2"/>
              <a:buChar char=""/>
            </a:pPr>
            <a:r>
              <a:rPr lang="en-US" sz="2800" dirty="0">
                <a:effectLst/>
                <a:latin typeface="Calibri" panose="020F0502020204030204" pitchFamily="34" charset="0"/>
                <a:ea typeface="Times New Roman" panose="02020603050405020304" pitchFamily="18" charset="0"/>
                <a:cs typeface="Calibri" panose="020F0502020204030204" pitchFamily="34" charset="0"/>
              </a:rPr>
              <a:t>Our reason for praying is about establishing the Kingdom of God on earth as it is in heaven</a:t>
            </a:r>
            <a:endParaRPr lang="en-ZW" sz="2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spcAft>
                <a:spcPts val="1000"/>
              </a:spcAft>
              <a:buFont typeface="Symbol" pitchFamily="2" charset="2"/>
              <a:buChar char=""/>
            </a:pPr>
            <a:r>
              <a:rPr lang="en-US" sz="2800" dirty="0">
                <a:effectLst/>
                <a:latin typeface="Calibri" panose="020F0502020204030204" pitchFamily="34" charset="0"/>
                <a:ea typeface="Times New Roman" panose="02020603050405020304" pitchFamily="18" charset="0"/>
                <a:cs typeface="Calibri" panose="020F0502020204030204" pitchFamily="34" charset="0"/>
              </a:rPr>
              <a:t>With the ultimate purpose of preparing people for the coming back of Our Lord Jesus</a:t>
            </a:r>
          </a:p>
          <a:p>
            <a:pPr marL="342900" lvl="0" indent="-342900" algn="just">
              <a:lnSpc>
                <a:spcPct val="115000"/>
              </a:lnSpc>
              <a:spcAft>
                <a:spcPts val="1000"/>
              </a:spcAft>
              <a:buFont typeface="Symbol" pitchFamily="2" charset="2"/>
              <a:buChar char=""/>
            </a:pPr>
            <a:endParaRPr lang="en-US" dirty="0">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lnSpc>
                <a:spcPct val="115000"/>
              </a:lnSpc>
              <a:spcAft>
                <a:spcPts val="1000"/>
              </a:spcAft>
              <a:buFont typeface="Symbol" pitchFamily="2" charset="2"/>
              <a:buChar char=""/>
            </a:pP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lnSpc>
                <a:spcPct val="115000"/>
              </a:lnSpc>
              <a:spcAft>
                <a:spcPts val="1000"/>
              </a:spcAft>
              <a:buFont typeface="Symbol" pitchFamily="2" charset="2"/>
              <a:buChar char=""/>
            </a:pPr>
            <a:endParaRPr lang="en-US" sz="2000" dirty="0">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lnSpc>
                <a:spcPct val="115000"/>
              </a:lnSpc>
              <a:spcAft>
                <a:spcPts val="1000"/>
              </a:spcAft>
              <a:buFont typeface="Symbol" pitchFamily="2" charset="2"/>
              <a:buChar char=""/>
            </a:pP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lnSpc>
                <a:spcPct val="115000"/>
              </a:lnSpc>
              <a:spcAft>
                <a:spcPts val="1000"/>
              </a:spcAft>
              <a:buFont typeface="Symbol" pitchFamily="2" charset="2"/>
              <a:buChar char=""/>
            </a:pPr>
            <a:endParaRPr lang="en-ZW" sz="2000" dirty="0">
              <a:effectLst/>
              <a:latin typeface="Times"/>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3456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C462B63-B10B-3053-D88A-17E4B531F0A1}"/>
              </a:ext>
            </a:extLst>
          </p:cNvPr>
          <p:cNvSpPr txBox="1"/>
          <p:nvPr/>
        </p:nvSpPr>
        <p:spPr>
          <a:xfrm>
            <a:off x="4572011" y="137786"/>
            <a:ext cx="2624437" cy="523220"/>
          </a:xfrm>
          <a:prstGeom prst="rect">
            <a:avLst/>
          </a:prstGeom>
          <a:noFill/>
        </p:spPr>
        <p:txBody>
          <a:bodyPr wrap="none" rtlCol="0">
            <a:spAutoFit/>
          </a:bodyPr>
          <a:lstStyle/>
          <a:p>
            <a:pPr algn="ctr"/>
            <a:r>
              <a:rPr lang="en-US" sz="2800" b="1" dirty="0">
                <a:solidFill>
                  <a:schemeClr val="tx2">
                    <a:lumMod val="90000"/>
                    <a:lumOff val="10000"/>
                  </a:schemeClr>
                </a:solidFill>
              </a:rPr>
              <a:t>Activities of GI </a:t>
            </a:r>
          </a:p>
        </p:txBody>
      </p:sp>
      <p:sp>
        <p:nvSpPr>
          <p:cNvPr id="5" name="TextBox 4">
            <a:extLst>
              <a:ext uri="{FF2B5EF4-FFF2-40B4-BE49-F238E27FC236}">
                <a16:creationId xmlns:a16="http://schemas.microsoft.com/office/drawing/2014/main" id="{1B0DB738-C5C8-FBB5-7095-297758FDC0D6}"/>
              </a:ext>
            </a:extLst>
          </p:cNvPr>
          <p:cNvSpPr txBox="1"/>
          <p:nvPr/>
        </p:nvSpPr>
        <p:spPr>
          <a:xfrm>
            <a:off x="237994" y="889348"/>
            <a:ext cx="11511420" cy="5878532"/>
          </a:xfrm>
          <a:prstGeom prst="rect">
            <a:avLst/>
          </a:prstGeom>
          <a:noFill/>
        </p:spPr>
        <p:txBody>
          <a:bodyPr wrap="square" rtlCol="0">
            <a:spAutoFit/>
          </a:bodyPr>
          <a:lstStyle/>
          <a:p>
            <a:pPr algn="just"/>
            <a:r>
              <a:rPr lang="en-ZA" sz="2400" b="1" dirty="0">
                <a:solidFill>
                  <a:srgbClr val="000000"/>
                </a:solidFill>
                <a:effectLst/>
                <a:ea typeface="Times New Roman" panose="02020603050405020304" pitchFamily="18" charset="0"/>
                <a:cs typeface="Times New Roman" panose="02020603050405020304" pitchFamily="18" charset="0"/>
              </a:rPr>
              <a:t>Prayer and Intercession</a:t>
            </a:r>
            <a:endParaRPr lang="en-GB" sz="2400" b="1" dirty="0">
              <a:solidFill>
                <a:srgbClr val="000000"/>
              </a:solidFill>
              <a:ea typeface="Times New Roman" panose="02020603050405020304" pitchFamily="18" charset="0"/>
              <a:cs typeface="Calibri" panose="020F0502020204030204" pitchFamily="34" charset="0"/>
            </a:endParaRPr>
          </a:p>
          <a:p>
            <a:pPr marL="342900" indent="-342900" algn="just">
              <a:buFont typeface="Arial" panose="020B0604020202020204" pitchFamily="34" charset="0"/>
              <a:buChar char="•"/>
            </a:pPr>
            <a:r>
              <a:rPr lang="en-ZA" sz="2400" dirty="0">
                <a:solidFill>
                  <a:srgbClr val="000000"/>
                </a:solidFill>
                <a:effectLst/>
                <a:ea typeface="Times New Roman" panose="02020603050405020304" pitchFamily="18" charset="0"/>
                <a:cs typeface="Times New Roman" panose="02020603050405020304" pitchFamily="18" charset="0"/>
              </a:rPr>
              <a:t>24/7 Prayer Platform is available  for anyone who wants to pray for the nation, nations, Body of Christ, Israel, Youth, Political, Spiritual, Economic, Education, Health, Unsaved </a:t>
            </a:r>
            <a:r>
              <a:rPr lang="en-ZA" sz="2400" b="1" i="1" dirty="0">
                <a:solidFill>
                  <a:srgbClr val="000000"/>
                </a:solidFill>
                <a:effectLst/>
                <a:ea typeface="Times New Roman" panose="02020603050405020304" pitchFamily="18" charset="0"/>
                <a:cs typeface="Times New Roman" panose="02020603050405020304" pitchFamily="18" charset="0"/>
              </a:rPr>
              <a:t>(See Brochure)</a:t>
            </a:r>
            <a:endParaRPr lang="en-ZW" sz="2400" b="1" i="1" dirty="0">
              <a:ea typeface="Times New Roman" panose="02020603050405020304" pitchFamily="18" charset="0"/>
              <a:cs typeface="Times New Roman" panose="02020603050405020304" pitchFamily="18" charset="0"/>
            </a:endParaRPr>
          </a:p>
          <a:p>
            <a:pPr marL="342900" lvl="0" indent="-342900" algn="just">
              <a:buFont typeface="Arial" panose="020B0604020202020204" pitchFamily="34" charset="0"/>
              <a:buChar char="•"/>
            </a:pPr>
            <a:r>
              <a:rPr lang="en-GB" sz="2400" dirty="0">
                <a:solidFill>
                  <a:srgbClr val="000000"/>
                </a:solidFill>
                <a:effectLst/>
                <a:ea typeface="Calibri" panose="020F0502020204030204" pitchFamily="34" charset="0"/>
                <a:cs typeface="Calibri" panose="020F0502020204030204" pitchFamily="34" charset="0"/>
              </a:rPr>
              <a:t>Monthly 3 </a:t>
            </a:r>
            <a:r>
              <a:rPr lang="en-GB" sz="2400" dirty="0">
                <a:solidFill>
                  <a:srgbClr val="000000"/>
                </a:solidFill>
                <a:ea typeface="Calibri" panose="020F0502020204030204" pitchFamily="34" charset="0"/>
                <a:cs typeface="Calibri" panose="020F0502020204030204" pitchFamily="34" charset="0"/>
              </a:rPr>
              <a:t>Days and 3 Nights of Fasting Programs</a:t>
            </a:r>
          </a:p>
          <a:p>
            <a:pPr marL="342900" lvl="0" indent="-342900" algn="just">
              <a:buFont typeface="Arial" panose="020B0604020202020204" pitchFamily="34" charset="0"/>
              <a:buChar char="•"/>
            </a:pPr>
            <a:r>
              <a:rPr lang="en-GB" sz="2400" dirty="0">
                <a:solidFill>
                  <a:srgbClr val="000000"/>
                </a:solidFill>
                <a:effectLst/>
                <a:ea typeface="Calibri" panose="020F0502020204030204" pitchFamily="34" charset="0"/>
                <a:cs typeface="Calibri" panose="020F0502020204030204" pitchFamily="34" charset="0"/>
              </a:rPr>
              <a:t>Daily Corporate Prayers between 6:00am – 7:00am</a:t>
            </a:r>
          </a:p>
          <a:p>
            <a:pPr marL="342900" indent="-342900" algn="just">
              <a:buFont typeface="Arial" panose="020B0604020202020204" pitchFamily="34" charset="0"/>
              <a:buChar char="•"/>
            </a:pPr>
            <a:r>
              <a:rPr lang="en-US" sz="2400" dirty="0">
                <a:effectLst/>
                <a:ea typeface="Calibri" panose="020F0502020204030204" pitchFamily="34" charset="0"/>
                <a:cs typeface="Calibri" panose="020F0502020204030204" pitchFamily="34" charset="0"/>
              </a:rPr>
              <a:t>Promoting prayer in the Econet Group of companies </a:t>
            </a:r>
          </a:p>
          <a:p>
            <a:pPr marL="342900" indent="-342900" algn="just">
              <a:buFont typeface="Arial" panose="020B0604020202020204" pitchFamily="34" charset="0"/>
              <a:buChar char="•"/>
            </a:pPr>
            <a:r>
              <a:rPr lang="en-GB" sz="2400" dirty="0">
                <a:solidFill>
                  <a:srgbClr val="000000"/>
                </a:solidFill>
                <a:effectLst/>
                <a:ea typeface="Calibri" panose="020F0502020204030204" pitchFamily="34" charset="0"/>
                <a:cs typeface="Calibri" panose="020F0502020204030204" pitchFamily="34" charset="0"/>
              </a:rPr>
              <a:t>Mobilising people for </a:t>
            </a:r>
            <a:r>
              <a:rPr lang="en-GB" sz="2400" dirty="0">
                <a:solidFill>
                  <a:srgbClr val="000000"/>
                </a:solidFill>
                <a:ea typeface="Calibri" panose="020F0502020204030204" pitchFamily="34" charset="0"/>
                <a:cs typeface="Calibri" panose="020F0502020204030204" pitchFamily="34" charset="0"/>
              </a:rPr>
              <a:t>P</a:t>
            </a:r>
            <a:r>
              <a:rPr lang="en-GB" sz="2400" dirty="0">
                <a:solidFill>
                  <a:srgbClr val="000000"/>
                </a:solidFill>
                <a:effectLst/>
                <a:ea typeface="Calibri" panose="020F0502020204030204" pitchFamily="34" charset="0"/>
                <a:cs typeface="Calibri" panose="020F0502020204030204" pitchFamily="34" charset="0"/>
              </a:rPr>
              <a:t>rayer movements– 90 Days of Prayer; 7 Days Prayer Campaigns for Lesotho</a:t>
            </a:r>
          </a:p>
          <a:p>
            <a:pPr algn="just"/>
            <a:endParaRPr lang="en-ZW" sz="2400" dirty="0">
              <a:effectLst/>
              <a:ea typeface="Calibri" panose="020F0502020204030204" pitchFamily="34" charset="0"/>
              <a:cs typeface="Arial" panose="020B0604020202020204" pitchFamily="34" charset="0"/>
            </a:endParaRPr>
          </a:p>
          <a:p>
            <a:pPr algn="just"/>
            <a:r>
              <a:rPr lang="en-ZW" sz="2400" b="1" dirty="0">
                <a:ea typeface="Calibri" panose="020F0502020204030204" pitchFamily="34" charset="0"/>
                <a:cs typeface="Arial" panose="020B0604020202020204" pitchFamily="34" charset="0"/>
              </a:rPr>
              <a:t>Word</a:t>
            </a:r>
            <a:r>
              <a:rPr lang="en-ZW" sz="2400" dirty="0">
                <a:ea typeface="Calibri" panose="020F0502020204030204" pitchFamily="34" charset="0"/>
                <a:cs typeface="Arial" panose="020B0604020202020204" pitchFamily="34" charset="0"/>
              </a:rPr>
              <a:t> </a:t>
            </a:r>
            <a:r>
              <a:rPr lang="en-ZW" sz="2400" b="1" dirty="0">
                <a:ea typeface="Calibri" panose="020F0502020204030204" pitchFamily="34" charset="0"/>
                <a:cs typeface="Arial" panose="020B0604020202020204" pitchFamily="34" charset="0"/>
              </a:rPr>
              <a:t>Based Prayer and Development Approaches</a:t>
            </a:r>
          </a:p>
          <a:p>
            <a:pPr marL="285750" indent="-285750" algn="just">
              <a:buFont typeface="Arial" panose="020B0604020202020204" pitchFamily="34" charset="0"/>
              <a:buChar char="•"/>
            </a:pPr>
            <a:r>
              <a:rPr lang="en-ZW" sz="2400" dirty="0">
                <a:effectLst/>
                <a:ea typeface="Calibri" panose="020F0502020204030204" pitchFamily="34" charset="0"/>
                <a:cs typeface="Arial" panose="020B0604020202020204" pitchFamily="34" charset="0"/>
              </a:rPr>
              <a:t>We promote application of Word-based prayer and development approaches through Annual Bible Reading Programs</a:t>
            </a:r>
          </a:p>
          <a:p>
            <a:pPr marL="285750" indent="-285750" algn="just">
              <a:buFont typeface="Arial" panose="020B0604020202020204" pitchFamily="34" charset="0"/>
              <a:buChar char="•"/>
            </a:pPr>
            <a:r>
              <a:rPr lang="en-GB" sz="2400" dirty="0">
                <a:solidFill>
                  <a:srgbClr val="000000"/>
                </a:solidFill>
                <a:ea typeface="Calibri" panose="020F0502020204030204" pitchFamily="34" charset="0"/>
                <a:cs typeface="Calibri" panose="020F0502020204030204" pitchFamily="34" charset="0"/>
              </a:rPr>
              <a:t>Ministry in Children’s Homes and Communities such as </a:t>
            </a:r>
            <a:r>
              <a:rPr lang="en-GB" sz="2400" dirty="0" err="1">
                <a:solidFill>
                  <a:srgbClr val="000000"/>
                </a:solidFill>
                <a:ea typeface="Calibri" panose="020F0502020204030204" pitchFamily="34" charset="0"/>
                <a:cs typeface="Calibri" panose="020F0502020204030204" pitchFamily="34" charset="0"/>
              </a:rPr>
              <a:t>Mbare</a:t>
            </a:r>
            <a:r>
              <a:rPr lang="en-GB" sz="2400" dirty="0">
                <a:solidFill>
                  <a:srgbClr val="000000"/>
                </a:solidFill>
                <a:ea typeface="Calibri" panose="020F0502020204030204" pitchFamily="34" charset="0"/>
                <a:cs typeface="Calibri" panose="020F0502020204030204" pitchFamily="34" charset="0"/>
              </a:rPr>
              <a:t> during our 3 Days and 3 Nights Fast </a:t>
            </a:r>
            <a:endParaRPr lang="en-ZW" sz="2400" dirty="0">
              <a:effectLst/>
              <a:ea typeface="Calibri" panose="020F0502020204030204" pitchFamily="34" charset="0"/>
              <a:cs typeface="Arial" panose="020B0604020202020204" pitchFamily="34" charset="0"/>
            </a:endParaRPr>
          </a:p>
          <a:p>
            <a:pPr algn="just"/>
            <a:endParaRPr lang="en-ZW" sz="1600" dirty="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33468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C462B63-B10B-3053-D88A-17E4B531F0A1}"/>
              </a:ext>
            </a:extLst>
          </p:cNvPr>
          <p:cNvSpPr txBox="1"/>
          <p:nvPr/>
        </p:nvSpPr>
        <p:spPr>
          <a:xfrm>
            <a:off x="4572011" y="137786"/>
            <a:ext cx="2624437" cy="523220"/>
          </a:xfrm>
          <a:prstGeom prst="rect">
            <a:avLst/>
          </a:prstGeom>
          <a:noFill/>
        </p:spPr>
        <p:txBody>
          <a:bodyPr wrap="none" rtlCol="0">
            <a:spAutoFit/>
          </a:bodyPr>
          <a:lstStyle/>
          <a:p>
            <a:pPr algn="ctr"/>
            <a:r>
              <a:rPr lang="en-US" sz="2800" b="1" dirty="0">
                <a:solidFill>
                  <a:schemeClr val="tx2">
                    <a:lumMod val="90000"/>
                    <a:lumOff val="10000"/>
                  </a:schemeClr>
                </a:solidFill>
              </a:rPr>
              <a:t>Activities of GI </a:t>
            </a:r>
          </a:p>
        </p:txBody>
      </p:sp>
      <p:sp>
        <p:nvSpPr>
          <p:cNvPr id="5" name="TextBox 4">
            <a:extLst>
              <a:ext uri="{FF2B5EF4-FFF2-40B4-BE49-F238E27FC236}">
                <a16:creationId xmlns:a16="http://schemas.microsoft.com/office/drawing/2014/main" id="{1B0DB738-C5C8-FBB5-7095-297758FDC0D6}"/>
              </a:ext>
            </a:extLst>
          </p:cNvPr>
          <p:cNvSpPr txBox="1"/>
          <p:nvPr/>
        </p:nvSpPr>
        <p:spPr>
          <a:xfrm>
            <a:off x="237994" y="889348"/>
            <a:ext cx="11511420" cy="5262979"/>
          </a:xfrm>
          <a:prstGeom prst="rect">
            <a:avLst/>
          </a:prstGeom>
          <a:noFill/>
        </p:spPr>
        <p:txBody>
          <a:bodyPr wrap="square" rtlCol="0">
            <a:spAutoFit/>
          </a:bodyPr>
          <a:lstStyle/>
          <a:p>
            <a:pPr algn="just"/>
            <a:r>
              <a:rPr lang="en-ZW" sz="2400" b="1" dirty="0">
                <a:effectLst/>
                <a:ea typeface="Calibri" panose="020F0502020204030204" pitchFamily="34" charset="0"/>
                <a:cs typeface="Arial" panose="020B0604020202020204" pitchFamily="34" charset="0"/>
              </a:rPr>
              <a:t>Conferences and Events</a:t>
            </a:r>
          </a:p>
          <a:p>
            <a:pPr marL="285750" indent="-285750" algn="just">
              <a:buFont typeface="Arial" panose="020B0604020202020204" pitchFamily="34" charset="0"/>
              <a:buChar char="•"/>
            </a:pPr>
            <a:r>
              <a:rPr lang="en-GB" sz="2400" dirty="0">
                <a:effectLst/>
                <a:ea typeface="Times New Roman" panose="02020603050405020304" pitchFamily="18" charset="0"/>
                <a:cs typeface="Calibri" panose="020F0502020204030204" pitchFamily="34" charset="0"/>
              </a:rPr>
              <a:t>We support and partner with faith-based organisations to facilitate and organise Prayer events: </a:t>
            </a:r>
            <a:r>
              <a:rPr lang="en-GB" sz="2400" dirty="0">
                <a:solidFill>
                  <a:srgbClr val="000000"/>
                </a:solidFill>
                <a:effectLst/>
                <a:ea typeface="Calibri" panose="020F0502020204030204" pitchFamily="34" charset="0"/>
                <a:cs typeface="Calibri" panose="020F0502020204030204" pitchFamily="34" charset="0"/>
              </a:rPr>
              <a:t>Birthing a Nation; National Day of Prayer; Vessels of Virtue; EFZ National Prayer Programs </a:t>
            </a:r>
            <a:endParaRPr lang="en-ZW" sz="2400" dirty="0">
              <a:effectLst/>
              <a:ea typeface="Calibri" panose="020F0502020204030204" pitchFamily="34" charset="0"/>
              <a:cs typeface="Arial" panose="020B0604020202020204" pitchFamily="34" charset="0"/>
            </a:endParaRPr>
          </a:p>
          <a:p>
            <a:pPr algn="just"/>
            <a:endParaRPr lang="en-ZW" sz="2400" b="1" dirty="0">
              <a:ea typeface="Times New Roman" panose="02020603050405020304" pitchFamily="18" charset="0"/>
              <a:cs typeface="Arial" panose="020B0604020202020204" pitchFamily="34" charset="0"/>
            </a:endParaRPr>
          </a:p>
          <a:p>
            <a:pPr algn="just"/>
            <a:r>
              <a:rPr lang="en-ZW" sz="2400" b="1" dirty="0">
                <a:ea typeface="Times New Roman" panose="02020603050405020304" pitchFamily="18" charset="0"/>
                <a:cs typeface="Arial" panose="020B0604020202020204" pitchFamily="34" charset="0"/>
              </a:rPr>
              <a:t>Training </a:t>
            </a:r>
            <a:endParaRPr lang="en-ZW" sz="2400" b="1" dirty="0">
              <a:effectLst/>
              <a:ea typeface="Times New Roman" panose="02020603050405020304" pitchFamily="18" charset="0"/>
              <a:cs typeface="Arial" panose="020B0604020202020204" pitchFamily="34" charset="0"/>
            </a:endParaRPr>
          </a:p>
          <a:p>
            <a:pPr marL="285750" indent="-285750" algn="just">
              <a:buFont typeface="Arial" panose="020B0604020202020204" pitchFamily="34" charset="0"/>
              <a:buChar char="•"/>
            </a:pPr>
            <a:r>
              <a:rPr lang="en-GB" sz="2400" dirty="0">
                <a:effectLst/>
                <a:ea typeface="Times New Roman" panose="02020603050405020304" pitchFamily="18" charset="0"/>
              </a:rPr>
              <a:t>We facilitate and support training of Intercessors, churches and students on Prayer, Intercession and Spiritual Mapping through </a:t>
            </a:r>
            <a:r>
              <a:rPr lang="en-GB" sz="2400" dirty="0">
                <a:solidFill>
                  <a:srgbClr val="000000"/>
                </a:solidFill>
                <a:effectLst/>
                <a:ea typeface="Calibri" panose="020F0502020204030204" pitchFamily="34" charset="0"/>
                <a:cs typeface="Calibri" panose="020F0502020204030204" pitchFamily="34" charset="0"/>
              </a:rPr>
              <a:t>Weekly GI Training Program with Mrs. M</a:t>
            </a:r>
          </a:p>
          <a:p>
            <a:pPr algn="just"/>
            <a:endParaRPr lang="en-GB" sz="2400" dirty="0">
              <a:solidFill>
                <a:srgbClr val="000000"/>
              </a:solidFill>
              <a:ea typeface="Calibri" panose="020F0502020204030204" pitchFamily="34" charset="0"/>
              <a:cs typeface="Calibri" panose="020F0502020204030204" pitchFamily="34" charset="0"/>
            </a:endParaRPr>
          </a:p>
          <a:p>
            <a:pPr algn="just"/>
            <a:r>
              <a:rPr lang="en-GB" sz="2400" b="1" dirty="0">
                <a:solidFill>
                  <a:srgbClr val="000000"/>
                </a:solidFill>
                <a:ea typeface="Calibri" panose="020F0502020204030204" pitchFamily="34" charset="0"/>
                <a:cs typeface="Calibri" panose="020F0502020204030204" pitchFamily="34" charset="0"/>
              </a:rPr>
              <a:t>Community Development </a:t>
            </a:r>
          </a:p>
          <a:p>
            <a:pPr marL="285750" lvl="0" indent="-285750" algn="just" rtl="0">
              <a:buFont typeface="Arial" panose="020B0604020202020204" pitchFamily="34" charset="0"/>
              <a:buChar char="•"/>
            </a:pPr>
            <a:r>
              <a:rPr lang="en-GB" sz="2400" dirty="0">
                <a:effectLst/>
                <a:ea typeface="Times New Roman" panose="02020603050405020304" pitchFamily="18" charset="0"/>
              </a:rPr>
              <a:t>We partner and support community Transformation Projects/Programs</a:t>
            </a:r>
            <a:r>
              <a:rPr lang="en-ZW" sz="2400" dirty="0">
                <a:effectLst/>
              </a:rPr>
              <a:t> through:</a:t>
            </a:r>
          </a:p>
          <a:p>
            <a:pPr marL="742950" lvl="1" indent="-285750" algn="just">
              <a:buFont typeface="Arial" panose="020B0604020202020204" pitchFamily="34" charset="0"/>
              <a:buChar char="•"/>
            </a:pPr>
            <a:r>
              <a:rPr lang="en-GB" sz="2400" dirty="0">
                <a:effectLst/>
                <a:ea typeface="Times New Roman" panose="02020603050405020304" pitchFamily="18" charset="0"/>
                <a:cs typeface="Calibri" panose="020F0502020204030204" pitchFamily="34" charset="0"/>
              </a:rPr>
              <a:t>Hospital, Prison and other Institutional Outreach Programs</a:t>
            </a:r>
            <a:endParaRPr lang="en-ZW" sz="2400" dirty="0">
              <a:ea typeface="Times New Roman" panose="02020603050405020304" pitchFamily="18" charset="0"/>
              <a:cs typeface="Arial" panose="020B0604020202020204" pitchFamily="34" charset="0"/>
            </a:endParaRPr>
          </a:p>
          <a:p>
            <a:pPr marL="742950" lvl="1" indent="-285750" algn="just">
              <a:buFont typeface="Arial" panose="020B0604020202020204" pitchFamily="34" charset="0"/>
              <a:buChar char="•"/>
            </a:pPr>
            <a:r>
              <a:rPr lang="en-GB" sz="2400" dirty="0">
                <a:effectLst/>
                <a:ea typeface="Times New Roman" panose="02020603050405020304" pitchFamily="18" charset="0"/>
              </a:rPr>
              <a:t>Promote or initiate dialogue amongst Professionals and other like-minded people </a:t>
            </a:r>
            <a:endParaRPr lang="en-GB" sz="2400" dirty="0">
              <a:solidFill>
                <a:srgbClr val="000000"/>
              </a:solidFill>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84606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C462B63-B10B-3053-D88A-17E4B531F0A1}"/>
              </a:ext>
            </a:extLst>
          </p:cNvPr>
          <p:cNvSpPr txBox="1"/>
          <p:nvPr/>
        </p:nvSpPr>
        <p:spPr>
          <a:xfrm>
            <a:off x="2350060" y="137786"/>
            <a:ext cx="7068346" cy="523220"/>
          </a:xfrm>
          <a:prstGeom prst="rect">
            <a:avLst/>
          </a:prstGeom>
          <a:noFill/>
        </p:spPr>
        <p:txBody>
          <a:bodyPr wrap="none" rtlCol="0">
            <a:spAutoFit/>
          </a:bodyPr>
          <a:lstStyle/>
          <a:p>
            <a:pPr algn="ctr"/>
            <a:r>
              <a:rPr lang="en-US" sz="2800" b="1" dirty="0">
                <a:solidFill>
                  <a:schemeClr val="tx2">
                    <a:lumMod val="75000"/>
                    <a:lumOff val="25000"/>
                  </a:schemeClr>
                </a:solidFill>
              </a:rPr>
              <a:t>How GI is Related to </a:t>
            </a:r>
            <a:r>
              <a:rPr lang="en-US" sz="2800" b="1" dirty="0" err="1">
                <a:solidFill>
                  <a:schemeClr val="tx2">
                    <a:lumMod val="75000"/>
                    <a:lumOff val="25000"/>
                  </a:schemeClr>
                </a:solidFill>
              </a:rPr>
              <a:t>Higherlife</a:t>
            </a:r>
            <a:r>
              <a:rPr lang="en-US" sz="2800" b="1" dirty="0">
                <a:solidFill>
                  <a:schemeClr val="tx2">
                    <a:lumMod val="75000"/>
                    <a:lumOff val="25000"/>
                  </a:schemeClr>
                </a:solidFill>
              </a:rPr>
              <a:t> Foundation</a:t>
            </a:r>
          </a:p>
        </p:txBody>
      </p:sp>
      <p:sp>
        <p:nvSpPr>
          <p:cNvPr id="5" name="TextBox 4">
            <a:extLst>
              <a:ext uri="{FF2B5EF4-FFF2-40B4-BE49-F238E27FC236}">
                <a16:creationId xmlns:a16="http://schemas.microsoft.com/office/drawing/2014/main" id="{1B0DB738-C5C8-FBB5-7095-297758FDC0D6}"/>
              </a:ext>
            </a:extLst>
          </p:cNvPr>
          <p:cNvSpPr txBox="1"/>
          <p:nvPr/>
        </p:nvSpPr>
        <p:spPr>
          <a:xfrm>
            <a:off x="237994" y="889348"/>
            <a:ext cx="11511420" cy="5386090"/>
          </a:xfrm>
          <a:prstGeom prst="rect">
            <a:avLst/>
          </a:prstGeom>
          <a:noFill/>
        </p:spPr>
        <p:txBody>
          <a:bodyPr wrap="square" rtlCol="0">
            <a:spAutoFit/>
          </a:bodyPr>
          <a:lstStyle/>
          <a:p>
            <a:pPr algn="just"/>
            <a:r>
              <a:rPr lang="en-US" sz="1100" dirty="0">
                <a:effectLst/>
                <a:ea typeface="Times New Roman" panose="02020603050405020304" pitchFamily="18" charset="0"/>
                <a:cs typeface="Calibri" panose="020F0502020204030204" pitchFamily="34" charset="0"/>
              </a:rPr>
              <a:t> </a:t>
            </a:r>
            <a:endParaRPr lang="en-ZW" sz="1200" dirty="0">
              <a:effectLst/>
              <a:ea typeface="Times New Roman" panose="02020603050405020304" pitchFamily="18" charset="0"/>
              <a:cs typeface="Arial" panose="020B0604020202020204" pitchFamily="34" charset="0"/>
            </a:endParaRPr>
          </a:p>
          <a:p>
            <a:pPr marL="342900" lvl="0" indent="-342900" algn="just">
              <a:spcAft>
                <a:spcPts val="1800"/>
              </a:spcAft>
              <a:buFont typeface="Symbol" pitchFamily="2" charset="2"/>
              <a:buChar char=""/>
            </a:pPr>
            <a:r>
              <a:rPr lang="en-ZA" sz="3200" b="1" dirty="0">
                <a:solidFill>
                  <a:srgbClr val="000000"/>
                </a:solidFill>
                <a:effectLst/>
                <a:ea typeface="Times New Roman" panose="02020603050405020304" pitchFamily="18" charset="0"/>
                <a:cs typeface="Times New Roman" panose="02020603050405020304" pitchFamily="18" charset="0"/>
              </a:rPr>
              <a:t>HLF is the Administrative Arm of GI – HLF programs come out of </a:t>
            </a:r>
            <a:r>
              <a:rPr lang="en-ZA" sz="3200" b="1" dirty="0">
                <a:solidFill>
                  <a:srgbClr val="000000"/>
                </a:solidFill>
                <a:ea typeface="Times New Roman" panose="02020603050405020304" pitchFamily="18" charset="0"/>
                <a:cs typeface="Times New Roman" panose="02020603050405020304" pitchFamily="18" charset="0"/>
              </a:rPr>
              <a:t>GI prayer programs; </a:t>
            </a:r>
            <a:r>
              <a:rPr lang="en-ZA" sz="3200" b="1" dirty="0">
                <a:solidFill>
                  <a:srgbClr val="000000"/>
                </a:solidFill>
                <a:effectLst/>
                <a:ea typeface="Times New Roman" panose="02020603050405020304" pitchFamily="18" charset="0"/>
                <a:cs typeface="Times New Roman" panose="02020603050405020304" pitchFamily="18" charset="0"/>
              </a:rPr>
              <a:t>jointly implement programs e.g. 90 Days, 7 Days Prayer Campaigns) </a:t>
            </a:r>
          </a:p>
          <a:p>
            <a:pPr marL="342900" lvl="0" indent="-342900" algn="just">
              <a:spcAft>
                <a:spcPts val="1800"/>
              </a:spcAft>
              <a:buFont typeface="Symbol" pitchFamily="2" charset="2"/>
              <a:buChar char=""/>
            </a:pPr>
            <a:r>
              <a:rPr lang="en-ZA" sz="3200" b="1" dirty="0">
                <a:solidFill>
                  <a:srgbClr val="000000"/>
                </a:solidFill>
                <a:effectLst/>
                <a:ea typeface="Times New Roman" panose="02020603050405020304" pitchFamily="18" charset="0"/>
                <a:cs typeface="Times New Roman" panose="02020603050405020304" pitchFamily="18" charset="0"/>
              </a:rPr>
              <a:t>HLF Vision: </a:t>
            </a:r>
            <a:r>
              <a:rPr lang="en-ZW" sz="3200" dirty="0">
                <a:effectLst/>
              </a:rPr>
              <a:t>To provide a platform for people to </a:t>
            </a:r>
            <a:r>
              <a:rPr lang="en-ZW" sz="3200" b="1" dirty="0">
                <a:solidFill>
                  <a:srgbClr val="C00000"/>
                </a:solidFill>
                <a:effectLst/>
              </a:rPr>
              <a:t>fulfil their God given purpose</a:t>
            </a:r>
            <a:endParaRPr lang="en-ZA" sz="3200" b="1" dirty="0">
              <a:solidFill>
                <a:srgbClr val="C00000"/>
              </a:solidFill>
              <a:effectLst/>
              <a:ea typeface="Times New Roman" panose="02020603050405020304" pitchFamily="18" charset="0"/>
              <a:cs typeface="Times New Roman" panose="02020603050405020304" pitchFamily="18" charset="0"/>
            </a:endParaRPr>
          </a:p>
          <a:p>
            <a:pPr marL="342900" lvl="0" indent="-342900" algn="just">
              <a:spcAft>
                <a:spcPts val="1800"/>
              </a:spcAft>
              <a:buFont typeface="Symbol" pitchFamily="2" charset="2"/>
              <a:buChar char=""/>
            </a:pPr>
            <a:r>
              <a:rPr lang="en-ZA" sz="3200" b="1" dirty="0">
                <a:solidFill>
                  <a:srgbClr val="000000"/>
                </a:solidFill>
                <a:effectLst/>
                <a:ea typeface="Times New Roman" panose="02020603050405020304" pitchFamily="18" charset="0"/>
                <a:cs typeface="Times New Roman" panose="02020603050405020304" pitchFamily="18" charset="0"/>
              </a:rPr>
              <a:t>HLF Mission: </a:t>
            </a:r>
            <a:r>
              <a:rPr lang="en-ZA" sz="3200" dirty="0">
                <a:solidFill>
                  <a:srgbClr val="000000"/>
                </a:solidFill>
                <a:effectLst/>
                <a:ea typeface="Times New Roman" panose="02020603050405020304" pitchFamily="18" charset="0"/>
                <a:cs typeface="Times New Roman" panose="02020603050405020304" pitchFamily="18" charset="0"/>
              </a:rPr>
              <a:t>I</a:t>
            </a:r>
            <a:r>
              <a:rPr lang="en-ZW" sz="3200" dirty="0" err="1">
                <a:effectLst/>
              </a:rPr>
              <a:t>nvest</a:t>
            </a:r>
            <a:r>
              <a:rPr lang="en-ZW" sz="3200" dirty="0">
                <a:effectLst/>
              </a:rPr>
              <a:t> in </a:t>
            </a:r>
            <a:r>
              <a:rPr lang="en-ZW" sz="3200" b="1" dirty="0">
                <a:solidFill>
                  <a:srgbClr val="C00000"/>
                </a:solidFill>
                <a:effectLst/>
              </a:rPr>
              <a:t>Human Capital </a:t>
            </a:r>
            <a:r>
              <a:rPr lang="en-ZW" sz="3200" dirty="0">
                <a:effectLst/>
              </a:rPr>
              <a:t>to </a:t>
            </a:r>
            <a:r>
              <a:rPr lang="en-ZW" sz="3200" b="1" dirty="0">
                <a:solidFill>
                  <a:srgbClr val="C00000"/>
                </a:solidFill>
                <a:effectLst/>
              </a:rPr>
              <a:t>Build Thriving </a:t>
            </a:r>
            <a:r>
              <a:rPr lang="en-ZW" sz="3200" dirty="0">
                <a:effectLst/>
              </a:rPr>
              <a:t>Individuals, Communities and Sustainable Livelihoods.</a:t>
            </a:r>
            <a:endParaRPr lang="en-ZA" sz="3200" dirty="0">
              <a:solidFill>
                <a:srgbClr val="000000"/>
              </a:solidFill>
              <a:effectLst/>
              <a:ea typeface="Times New Roman" panose="02020603050405020304" pitchFamily="18" charset="0"/>
              <a:cs typeface="Times New Roman" panose="02020603050405020304" pitchFamily="18" charset="0"/>
            </a:endParaRPr>
          </a:p>
          <a:p>
            <a:pPr marL="342900" lvl="0" indent="-342900" algn="just">
              <a:spcAft>
                <a:spcPts val="1800"/>
              </a:spcAft>
              <a:buFont typeface="Symbol" pitchFamily="2" charset="2"/>
              <a:buChar char=""/>
            </a:pPr>
            <a:r>
              <a:rPr lang="en-ZA" sz="3200" b="1" dirty="0">
                <a:solidFill>
                  <a:srgbClr val="000000"/>
                </a:solidFill>
                <a:effectLst/>
                <a:ea typeface="Times New Roman" panose="02020603050405020304" pitchFamily="18" charset="0"/>
                <a:cs typeface="Times New Roman" panose="02020603050405020304" pitchFamily="18" charset="0"/>
              </a:rPr>
              <a:t>HLF Founded in 1996 and Key Scripture for HLF: </a:t>
            </a:r>
            <a:r>
              <a:rPr lang="en-ZA" sz="3200" b="1" dirty="0">
                <a:solidFill>
                  <a:srgbClr val="C00000"/>
                </a:solidFill>
                <a:effectLst/>
                <a:ea typeface="Times New Roman" panose="02020603050405020304" pitchFamily="18" charset="0"/>
                <a:cs typeface="Times New Roman" panose="02020603050405020304" pitchFamily="18" charset="0"/>
              </a:rPr>
              <a:t>Isaiah 61/Luke 4:18</a:t>
            </a:r>
          </a:p>
        </p:txBody>
      </p:sp>
    </p:spTree>
    <p:extLst>
      <p:ext uri="{BB962C8B-B14F-4D97-AF65-F5344CB8AC3E}">
        <p14:creationId xmlns:p14="http://schemas.microsoft.com/office/powerpoint/2010/main" val="2782701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C462B63-B10B-3053-D88A-17E4B531F0A1}"/>
              </a:ext>
            </a:extLst>
          </p:cNvPr>
          <p:cNvSpPr txBox="1"/>
          <p:nvPr/>
        </p:nvSpPr>
        <p:spPr>
          <a:xfrm>
            <a:off x="2350060" y="137786"/>
            <a:ext cx="7068346" cy="523220"/>
          </a:xfrm>
          <a:prstGeom prst="rect">
            <a:avLst/>
          </a:prstGeom>
          <a:noFill/>
        </p:spPr>
        <p:txBody>
          <a:bodyPr wrap="none" rtlCol="0">
            <a:spAutoFit/>
          </a:bodyPr>
          <a:lstStyle/>
          <a:p>
            <a:pPr algn="ctr"/>
            <a:r>
              <a:rPr lang="en-US" sz="2800" b="1" dirty="0">
                <a:solidFill>
                  <a:schemeClr val="tx2">
                    <a:lumMod val="75000"/>
                    <a:lumOff val="25000"/>
                  </a:schemeClr>
                </a:solidFill>
              </a:rPr>
              <a:t>How GI is Related to </a:t>
            </a:r>
            <a:r>
              <a:rPr lang="en-US" sz="2800" b="1" dirty="0" err="1">
                <a:solidFill>
                  <a:schemeClr val="tx2">
                    <a:lumMod val="75000"/>
                    <a:lumOff val="25000"/>
                  </a:schemeClr>
                </a:solidFill>
              </a:rPr>
              <a:t>Higherlife</a:t>
            </a:r>
            <a:r>
              <a:rPr lang="en-US" sz="2800" b="1" dirty="0">
                <a:solidFill>
                  <a:schemeClr val="tx2">
                    <a:lumMod val="75000"/>
                    <a:lumOff val="25000"/>
                  </a:schemeClr>
                </a:solidFill>
              </a:rPr>
              <a:t> Foundation</a:t>
            </a:r>
          </a:p>
        </p:txBody>
      </p:sp>
      <p:sp>
        <p:nvSpPr>
          <p:cNvPr id="5" name="TextBox 4">
            <a:extLst>
              <a:ext uri="{FF2B5EF4-FFF2-40B4-BE49-F238E27FC236}">
                <a16:creationId xmlns:a16="http://schemas.microsoft.com/office/drawing/2014/main" id="{1B0DB738-C5C8-FBB5-7095-297758FDC0D6}"/>
              </a:ext>
            </a:extLst>
          </p:cNvPr>
          <p:cNvSpPr txBox="1"/>
          <p:nvPr/>
        </p:nvSpPr>
        <p:spPr>
          <a:xfrm>
            <a:off x="237994" y="889348"/>
            <a:ext cx="11511420" cy="5955476"/>
          </a:xfrm>
          <a:prstGeom prst="rect">
            <a:avLst/>
          </a:prstGeom>
          <a:noFill/>
        </p:spPr>
        <p:txBody>
          <a:bodyPr wrap="square" rtlCol="0">
            <a:spAutoFit/>
          </a:bodyPr>
          <a:lstStyle/>
          <a:p>
            <a:pPr marL="342900" lvl="0" indent="-342900" algn="just">
              <a:spcAft>
                <a:spcPts val="1800"/>
              </a:spcAft>
              <a:buFont typeface="Symbol" pitchFamily="2" charset="2"/>
              <a:buChar char=""/>
            </a:pPr>
            <a:r>
              <a:rPr lang="en-ZA" sz="2800" b="1" dirty="0">
                <a:solidFill>
                  <a:srgbClr val="000000"/>
                </a:solidFill>
                <a:effectLst/>
                <a:ea typeface="Times New Roman" panose="02020603050405020304" pitchFamily="18" charset="0"/>
                <a:cs typeface="Times New Roman" panose="02020603050405020304" pitchFamily="18" charset="0"/>
              </a:rPr>
              <a:t>GI consists of both our students and alumni and believers who love to pray </a:t>
            </a:r>
          </a:p>
          <a:p>
            <a:pPr marL="342900" lvl="0" indent="-342900" algn="just">
              <a:spcAft>
                <a:spcPts val="1800"/>
              </a:spcAft>
              <a:buFont typeface="Symbol" pitchFamily="2" charset="2"/>
              <a:buChar char=""/>
            </a:pPr>
            <a:r>
              <a:rPr lang="en-ZA" sz="2800" b="1" dirty="0">
                <a:solidFill>
                  <a:srgbClr val="000000"/>
                </a:solidFill>
                <a:effectLst/>
                <a:ea typeface="Times New Roman" panose="02020603050405020304" pitchFamily="18" charset="0"/>
                <a:cs typeface="Times New Roman" panose="02020603050405020304" pitchFamily="18" charset="0"/>
              </a:rPr>
              <a:t>Students are Our Greatest Resource to Achieve our Mission and Vision: </a:t>
            </a:r>
            <a:r>
              <a:rPr lang="en-ZA" sz="2800" b="1" dirty="0">
                <a:solidFill>
                  <a:srgbClr val="C00000"/>
                </a:solidFill>
                <a:effectLst/>
                <a:ea typeface="Times New Roman" panose="02020603050405020304" pitchFamily="18" charset="0"/>
                <a:cs typeface="Times New Roman" panose="02020603050405020304" pitchFamily="18" charset="0"/>
              </a:rPr>
              <a:t>Amongst students are Young Global Intercessors </a:t>
            </a:r>
            <a:r>
              <a:rPr lang="en-ZA" sz="2800" dirty="0">
                <a:effectLst/>
                <a:ea typeface="Times New Roman" panose="02020603050405020304" pitchFamily="18" charset="0"/>
                <a:cs typeface="Times New Roman" panose="02020603050405020304" pitchFamily="18" charset="0"/>
              </a:rPr>
              <a:t>who go </a:t>
            </a:r>
            <a:r>
              <a:rPr lang="en-ZA" sz="2800" dirty="0">
                <a:ea typeface="Times New Roman" panose="02020603050405020304" pitchFamily="18" charset="0"/>
                <a:cs typeface="Times New Roman" panose="02020603050405020304" pitchFamily="18" charset="0"/>
              </a:rPr>
              <a:t>an</a:t>
            </a:r>
            <a:r>
              <a:rPr lang="en-ZA" sz="2800" dirty="0">
                <a:effectLst/>
                <a:ea typeface="Times New Roman" panose="02020603050405020304" pitchFamily="18" charset="0"/>
                <a:cs typeface="Times New Roman" panose="02020603050405020304" pitchFamily="18" charset="0"/>
              </a:rPr>
              <a:t> extra mile and believe in the power of prayer and the Word to transform  </a:t>
            </a:r>
            <a:r>
              <a:rPr lang="en-ZA" sz="2800" dirty="0">
                <a:ea typeface="Times New Roman" panose="02020603050405020304" pitchFamily="18" charset="0"/>
                <a:cs typeface="Times New Roman" panose="02020603050405020304" pitchFamily="18" charset="0"/>
              </a:rPr>
              <a:t>communities, nations and the world</a:t>
            </a:r>
          </a:p>
          <a:p>
            <a:pPr marL="342900" lvl="0" indent="-342900" algn="just">
              <a:spcAft>
                <a:spcPts val="1800"/>
              </a:spcAft>
              <a:buFont typeface="Symbol" pitchFamily="2" charset="2"/>
              <a:buChar char=""/>
            </a:pPr>
            <a:r>
              <a:rPr lang="en-ZA" sz="2800" dirty="0">
                <a:solidFill>
                  <a:srgbClr val="000000"/>
                </a:solidFill>
                <a:effectLst/>
                <a:ea typeface="Times New Roman" panose="02020603050405020304" pitchFamily="18" charset="0"/>
                <a:cs typeface="Times New Roman" panose="02020603050405020304" pitchFamily="18" charset="0"/>
              </a:rPr>
              <a:t>Through YGI, raising a Network of Influential People who Buy into the </a:t>
            </a:r>
            <a:r>
              <a:rPr lang="en-ZA" sz="2800" b="1" dirty="0">
                <a:solidFill>
                  <a:srgbClr val="000000"/>
                </a:solidFill>
                <a:effectLst/>
                <a:ea typeface="Times New Roman" panose="02020603050405020304" pitchFamily="18" charset="0"/>
                <a:cs typeface="Times New Roman" panose="02020603050405020304" pitchFamily="18" charset="0"/>
              </a:rPr>
              <a:t>Vision of prayer </a:t>
            </a:r>
            <a:r>
              <a:rPr lang="en-ZA" sz="2800" dirty="0">
                <a:solidFill>
                  <a:srgbClr val="000000"/>
                </a:solidFill>
                <a:effectLst/>
                <a:ea typeface="Times New Roman" panose="02020603050405020304" pitchFamily="18" charset="0"/>
                <a:cs typeface="Times New Roman" panose="02020603050405020304" pitchFamily="18" charset="0"/>
              </a:rPr>
              <a:t>and go out </a:t>
            </a:r>
            <a:r>
              <a:rPr lang="en-ZA" sz="2800" dirty="0">
                <a:solidFill>
                  <a:srgbClr val="000000"/>
                </a:solidFill>
                <a:ea typeface="Times New Roman" panose="02020603050405020304" pitchFamily="18" charset="0"/>
                <a:cs typeface="Times New Roman" panose="02020603050405020304" pitchFamily="18" charset="0"/>
              </a:rPr>
              <a:t>to transform others, institutions and who </a:t>
            </a:r>
            <a:r>
              <a:rPr lang="en-ZA" sz="2800" dirty="0">
                <a:solidFill>
                  <a:srgbClr val="000000"/>
                </a:solidFill>
                <a:effectLst/>
                <a:ea typeface="Times New Roman" panose="02020603050405020304" pitchFamily="18" charset="0"/>
                <a:cs typeface="Times New Roman" panose="02020603050405020304" pitchFamily="18" charset="0"/>
              </a:rPr>
              <a:t>raise other leaders in Primary Schools, High Schools and Tertiary Institutions and Communities)</a:t>
            </a:r>
          </a:p>
          <a:p>
            <a:pPr marL="342900" lvl="0" indent="-342900" algn="just">
              <a:spcAft>
                <a:spcPts val="1800"/>
              </a:spcAft>
              <a:buFont typeface="Symbol" pitchFamily="2" charset="2"/>
              <a:buChar char=""/>
            </a:pPr>
            <a:r>
              <a:rPr lang="en-ZA" sz="2800" dirty="0">
                <a:solidFill>
                  <a:srgbClr val="000000"/>
                </a:solidFill>
                <a:ea typeface="Calibri" panose="020F0502020204030204" pitchFamily="34" charset="0"/>
                <a:cs typeface="Times New Roman" panose="02020603050405020304" pitchFamily="18" charset="0"/>
              </a:rPr>
              <a:t>Through our Activities, t</a:t>
            </a:r>
            <a:r>
              <a:rPr lang="en-US" sz="2800" dirty="0">
                <a:effectLst/>
                <a:ea typeface="Calibri" panose="020F0502020204030204" pitchFamily="34" charset="0"/>
                <a:cs typeface="Calibri" panose="020F0502020204030204" pitchFamily="34" charset="0"/>
              </a:rPr>
              <a:t>rain and nurture Prayer Leaders in effective spiritual </a:t>
            </a:r>
            <a:r>
              <a:rPr lang="en-US" sz="2800">
                <a:effectLst/>
                <a:ea typeface="Calibri" panose="020F0502020204030204" pitchFamily="34" charset="0"/>
                <a:cs typeface="Calibri" panose="020F0502020204030204" pitchFamily="34" charset="0"/>
              </a:rPr>
              <a:t>warfare </a:t>
            </a:r>
            <a:endParaRPr lang="en-ZW" sz="28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95430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B0DB738-C5C8-FBB5-7095-297758FDC0D6}"/>
              </a:ext>
            </a:extLst>
          </p:cNvPr>
          <p:cNvSpPr txBox="1"/>
          <p:nvPr/>
        </p:nvSpPr>
        <p:spPr>
          <a:xfrm>
            <a:off x="340290" y="2755999"/>
            <a:ext cx="11511420" cy="1000274"/>
          </a:xfrm>
          <a:prstGeom prst="rect">
            <a:avLst/>
          </a:prstGeom>
          <a:noFill/>
        </p:spPr>
        <p:txBody>
          <a:bodyPr wrap="square" rtlCol="0">
            <a:spAutoFit/>
          </a:bodyPr>
          <a:lstStyle/>
          <a:p>
            <a:pPr algn="just"/>
            <a:r>
              <a:rPr lang="en-US" sz="1100" dirty="0">
                <a:effectLst/>
                <a:latin typeface="Calibri" panose="020F0502020204030204" pitchFamily="34" charset="0"/>
                <a:ea typeface="Times New Roman" panose="02020603050405020304" pitchFamily="18" charset="0"/>
                <a:cs typeface="Calibri" panose="020F0502020204030204" pitchFamily="34" charset="0"/>
              </a:rPr>
              <a:t> </a:t>
            </a:r>
            <a:endParaRPr lang="en-ZW" sz="1200" dirty="0">
              <a:effectLst/>
              <a:latin typeface="Calibri" panose="020F0502020204030204" pitchFamily="34" charset="0"/>
              <a:ea typeface="Times New Roman" panose="02020603050405020304" pitchFamily="18" charset="0"/>
              <a:cs typeface="Arial" panose="020B0604020202020204" pitchFamily="34" charset="0"/>
            </a:endParaRPr>
          </a:p>
          <a:p>
            <a:pPr lvl="0" algn="ctr">
              <a:spcAft>
                <a:spcPts val="1800"/>
              </a:spcAft>
            </a:pPr>
            <a:r>
              <a:rPr lang="en-US" sz="4800" b="1" dirty="0">
                <a:solidFill>
                  <a:schemeClr val="tx2">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rPr>
              <a:t>Thank You </a:t>
            </a:r>
            <a:endParaRPr lang="en-ZW" sz="4800" dirty="0">
              <a:solidFill>
                <a:schemeClr val="tx2">
                  <a:lumMod val="75000"/>
                  <a:lumOff val="25000"/>
                </a:schemeClr>
              </a:solidFill>
              <a:effectLst/>
              <a:latin typeface="Times"/>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08952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fe72c648-6bba-4228-8788-5d488449453c"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E30FBF017174D40BD1CB1413D730268" ma:contentTypeVersion="15" ma:contentTypeDescription="Create a new document." ma:contentTypeScope="" ma:versionID="a41ecaa70536175e73e4fce8e2112af4">
  <xsd:schema xmlns:xsd="http://www.w3.org/2001/XMLSchema" xmlns:xs="http://www.w3.org/2001/XMLSchema" xmlns:p="http://schemas.microsoft.com/office/2006/metadata/properties" xmlns:ns3="fe72c648-6bba-4228-8788-5d488449453c" xmlns:ns4="d7cff1ca-6c50-4baa-9c2c-1b696cf0017a" targetNamespace="http://schemas.microsoft.com/office/2006/metadata/properties" ma:root="true" ma:fieldsID="9c7d4143551f080e37ccb8b80f008c32" ns3:_="" ns4:_="">
    <xsd:import namespace="fe72c648-6bba-4228-8788-5d488449453c"/>
    <xsd:import namespace="d7cff1ca-6c50-4baa-9c2c-1b696cf0017a"/>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AutoTags" minOccurs="0"/>
                <xsd:element ref="ns3:MediaServiceOCR" minOccurs="0"/>
                <xsd:element ref="ns3:MediaServiceGenerationTime" minOccurs="0"/>
                <xsd:element ref="ns3:MediaServiceEventHashCode" minOccurs="0"/>
                <xsd:element ref="ns3:MediaLengthInSeconds" minOccurs="0"/>
                <xsd:element ref="ns3:MediaServiceDateTaken" minOccurs="0"/>
                <xsd:element ref="ns3:_activity" minOccurs="0"/>
                <xsd:element ref="ns4:SharedWithUsers" minOccurs="0"/>
                <xsd:element ref="ns4:SharedWithDetails" minOccurs="0"/>
                <xsd:element ref="ns4:SharingHintHash"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72c648-6bba-4228-8788-5d48844945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_activity" ma:index="17" nillable="true" ma:displayName="_activity" ma:hidden="true" ma:internalName="_activity">
      <xsd:simpleType>
        <xsd:restriction base="dms:Note"/>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7cff1ca-6c50-4baa-9c2c-1b696cf0017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BDD0C81-D64A-4D5B-A8D2-B559FAC05DEB}">
  <ds:schemaRefs>
    <ds:schemaRef ds:uri="http://www.w3.org/XML/1998/namespace"/>
    <ds:schemaRef ds:uri="http://schemas.microsoft.com/office/2006/metadata/properties"/>
    <ds:schemaRef ds:uri="d7cff1ca-6c50-4baa-9c2c-1b696cf0017a"/>
    <ds:schemaRef ds:uri="http://purl.org/dc/elements/1.1/"/>
    <ds:schemaRef ds:uri="http://schemas.microsoft.com/office/2006/documentManagement/types"/>
    <ds:schemaRef ds:uri="http://purl.org/dc/dcmitype/"/>
    <ds:schemaRef ds:uri="http://schemas.openxmlformats.org/package/2006/metadata/core-properties"/>
    <ds:schemaRef ds:uri="http://schemas.microsoft.com/office/infopath/2007/PartnerControls"/>
    <ds:schemaRef ds:uri="fe72c648-6bba-4228-8788-5d488449453c"/>
    <ds:schemaRef ds:uri="http://purl.org/dc/terms/"/>
  </ds:schemaRefs>
</ds:datastoreItem>
</file>

<file path=customXml/itemProps2.xml><?xml version="1.0" encoding="utf-8"?>
<ds:datastoreItem xmlns:ds="http://schemas.openxmlformats.org/officeDocument/2006/customXml" ds:itemID="{90292710-56EA-4454-A945-3B16388FF334}">
  <ds:schemaRefs>
    <ds:schemaRef ds:uri="http://schemas.microsoft.com/sharepoint/v3/contenttype/forms"/>
  </ds:schemaRefs>
</ds:datastoreItem>
</file>

<file path=customXml/itemProps3.xml><?xml version="1.0" encoding="utf-8"?>
<ds:datastoreItem xmlns:ds="http://schemas.openxmlformats.org/officeDocument/2006/customXml" ds:itemID="{B700E72F-1B00-4D28-9AF5-68B1A9E5A2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72c648-6bba-4228-8788-5d488449453c"/>
    <ds:schemaRef ds:uri="d7cff1ca-6c50-4baa-9c2c-1b696cf0017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272</TotalTime>
  <Words>705</Words>
  <Application>Microsoft Macintosh PowerPoint</Application>
  <PresentationFormat>Widescreen</PresentationFormat>
  <Paragraphs>60</Paragraphs>
  <Slides>8</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Aptos</vt:lpstr>
      <vt:lpstr>Aptos Display</vt:lpstr>
      <vt:lpstr>Arial</vt:lpstr>
      <vt:lpstr>Calibri</vt:lpstr>
      <vt:lpstr>Symbol</vt:lpstr>
      <vt:lpstr>Times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Elisha Gurure</dc:creator>
  <cp:lastModifiedBy>Petronella Maramba</cp:lastModifiedBy>
  <cp:revision>6</cp:revision>
  <dcterms:created xsi:type="dcterms:W3CDTF">2024-04-26T11:09:21Z</dcterms:created>
  <dcterms:modified xsi:type="dcterms:W3CDTF">2025-07-15T09:06:01Z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0x0101000E30FBF017174D40BD1CB1413D730268</vt:lpwstr>
  </property>
</Properties>
</file>